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sldSz cx="18288000" cy="10287000"/>
  <p:notesSz cx="6858000" cy="9144000"/>
  <p:embeddedFontLs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More Sugar" panose="020B0604020202020204" charset="0"/>
      <p:regular r:id="rId31"/>
    </p:embeddedFont>
    <p:embeddedFont>
      <p:font typeface="More Sugar Thin" panose="020B0604020202020204" charset="0"/>
      <p:regular r:id="rId32"/>
    </p:embeddedFont>
    <p:embeddedFont>
      <p:font typeface="Open Sauce" panose="020B0604020202020204" charset="0"/>
      <p:regular r:id="rId33"/>
    </p:embeddedFont>
    <p:embeddedFont>
      <p:font typeface="Open Sauce Bold" panose="020B0604020202020204" charset="0"/>
      <p:regular r:id="rId34"/>
    </p:embeddedFont>
    <p:embeddedFont>
      <p:font typeface="Open Sauce Light" panose="020B0604020202020204" charset="0"/>
      <p:regular r:id="rId35"/>
    </p:embeddedFont>
    <p:embeddedFont>
      <p:font typeface="Open Sauce SemiBold Bold" panose="020B0604020202020204" charset="0"/>
      <p:regular r:id="rId3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8" d="100"/>
          <a:sy n="58" d="100"/>
        </p:scale>
        <p:origin x="346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sv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lideshare.net/slideshow/embedded-systems-in-automobiles-pptpptx/266089143" TargetMode="External"/><Relationship Id="rId13" Type="http://schemas.openxmlformats.org/officeDocument/2006/relationships/hyperlink" Target="https://www.samsung.com/ph/watches/galaxy-watch/galaxy-watch-ultra-titanium-silver-lte-sm-l705fztaxtc/" TargetMode="External"/><Relationship Id="rId3" Type="http://schemas.openxmlformats.org/officeDocument/2006/relationships/image" Target="../media/image27.svg"/><Relationship Id="rId7" Type="http://schemas.openxmlformats.org/officeDocument/2006/relationships/hyperlink" Target="https://liliputing.com/35-sensor-watch-crams-a-modern-microcontroller-into-a-classic-casio-wristwatch/" TargetMode="External"/><Relationship Id="rId12" Type="http://schemas.openxmlformats.org/officeDocument/2006/relationships/hyperlink" Target="https://www.researchgate.net/figure/A-block-diagram-of-the-components-of-the-system-and-the-audio-signal-flow-The-sound_fig11_228597817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theengineeringprojects.com/2021/06/real-time-embedded-systems-definition-types-examples-and-applications.html" TargetMode="External"/><Relationship Id="rId11" Type="http://schemas.openxmlformats.org/officeDocument/2006/relationships/hyperlink" Target="https://blog.stuffedcow.net/2024/06/microwave-failure-spontaneously-turns-on/" TargetMode="External"/><Relationship Id="rId5" Type="http://schemas.openxmlformats.org/officeDocument/2006/relationships/image" Target="../media/image32.svg"/><Relationship Id="rId10" Type="http://schemas.openxmlformats.org/officeDocument/2006/relationships/hyperlink" Target="https://www.researchgate.net/figure/Schematic-overview-of-the-FREE-project-showing-the-use-of-both-measuring-sensors-to-teach_fig1_289477259" TargetMode="External"/><Relationship Id="rId4" Type="http://schemas.openxmlformats.org/officeDocument/2006/relationships/image" Target="../media/image31.png"/><Relationship Id="rId9" Type="http://schemas.openxmlformats.org/officeDocument/2006/relationships/hyperlink" Target="https://coolproatlanta.com/smart-thermostats-and-hvac-automation/" TargetMode="External"/><Relationship Id="rId14" Type="http://schemas.openxmlformats.org/officeDocument/2006/relationships/hyperlink" Target="https://homa-alem.github.io/teaching/ece_6501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EB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-106180" y="836633"/>
            <a:ext cx="18288000" cy="25904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103"/>
              </a:lnSpc>
            </a:pPr>
            <a:r>
              <a:rPr lang="en-US" sz="9600" b="1" spc="319" dirty="0">
                <a:solidFill>
                  <a:srgbClr val="3A3A66"/>
                </a:solidFill>
                <a:latin typeface="Open Sauce SemiBold Bold"/>
                <a:ea typeface="Open Sauce SemiBold Bold"/>
                <a:cs typeface="Open Sauce SemiBold Bold"/>
                <a:sym typeface="Open Sauce SemiBold Bold"/>
              </a:rPr>
              <a:t>TYPES/CLASSIFICATIONS OF EMBEDDED SYSTEM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-270599" y="4533900"/>
            <a:ext cx="18829198" cy="5888365"/>
            <a:chOff x="0" y="0"/>
            <a:chExt cx="6256259" cy="155596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256259" cy="1555966"/>
            </a:xfrm>
            <a:custGeom>
              <a:avLst/>
              <a:gdLst/>
              <a:ahLst/>
              <a:cxnLst/>
              <a:rect l="l" t="t" r="r" b="b"/>
              <a:pathLst>
                <a:path w="6256259" h="1555966">
                  <a:moveTo>
                    <a:pt x="0" y="0"/>
                  </a:moveTo>
                  <a:lnTo>
                    <a:pt x="6256259" y="0"/>
                  </a:lnTo>
                  <a:lnTo>
                    <a:pt x="6256259" y="1555966"/>
                  </a:lnTo>
                  <a:lnTo>
                    <a:pt x="0" y="1555966"/>
                  </a:lnTo>
                  <a:close/>
                </a:path>
              </a:pathLst>
            </a:custGeom>
            <a:solidFill>
              <a:srgbClr val="3A3A66"/>
            </a:solidFill>
            <a:ln cap="sq">
              <a:noFill/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6256259" cy="15750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167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3317653" y="7005933"/>
            <a:ext cx="11440334" cy="1714087"/>
            <a:chOff x="0" y="0"/>
            <a:chExt cx="3801208" cy="56952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801208" cy="569529"/>
            </a:xfrm>
            <a:custGeom>
              <a:avLst/>
              <a:gdLst/>
              <a:ahLst/>
              <a:cxnLst/>
              <a:rect l="l" t="t" r="r" b="b"/>
              <a:pathLst>
                <a:path w="3801208" h="569529">
                  <a:moveTo>
                    <a:pt x="58875" y="0"/>
                  </a:moveTo>
                  <a:lnTo>
                    <a:pt x="3742333" y="0"/>
                  </a:lnTo>
                  <a:cubicBezTo>
                    <a:pt x="3774848" y="0"/>
                    <a:pt x="3801208" y="26359"/>
                    <a:pt x="3801208" y="58875"/>
                  </a:cubicBezTo>
                  <a:lnTo>
                    <a:pt x="3801208" y="510654"/>
                  </a:lnTo>
                  <a:cubicBezTo>
                    <a:pt x="3801208" y="526269"/>
                    <a:pt x="3795005" y="541244"/>
                    <a:pt x="3783964" y="552285"/>
                  </a:cubicBezTo>
                  <a:cubicBezTo>
                    <a:pt x="3772922" y="563326"/>
                    <a:pt x="3757947" y="569529"/>
                    <a:pt x="3742333" y="569529"/>
                  </a:cubicBezTo>
                  <a:lnTo>
                    <a:pt x="58875" y="569529"/>
                  </a:lnTo>
                  <a:cubicBezTo>
                    <a:pt x="43260" y="569529"/>
                    <a:pt x="28285" y="563326"/>
                    <a:pt x="17244" y="552285"/>
                  </a:cubicBezTo>
                  <a:cubicBezTo>
                    <a:pt x="6203" y="541244"/>
                    <a:pt x="0" y="526269"/>
                    <a:pt x="0" y="510654"/>
                  </a:cubicBezTo>
                  <a:lnTo>
                    <a:pt x="0" y="58875"/>
                  </a:lnTo>
                  <a:cubicBezTo>
                    <a:pt x="0" y="43260"/>
                    <a:pt x="6203" y="28285"/>
                    <a:pt x="17244" y="17244"/>
                  </a:cubicBezTo>
                  <a:cubicBezTo>
                    <a:pt x="28285" y="6203"/>
                    <a:pt x="43260" y="0"/>
                    <a:pt x="5887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42875" cap="rnd">
              <a:solidFill>
                <a:srgbClr val="DDEBD3"/>
              </a:solidFill>
              <a:prstDash val="solid"/>
              <a:round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19050"/>
              <a:ext cx="3801208" cy="58857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167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 rot="171621">
            <a:off x="7607160" y="8135508"/>
            <a:ext cx="2223292" cy="1231016"/>
          </a:xfrm>
          <a:custGeom>
            <a:avLst/>
            <a:gdLst/>
            <a:ahLst/>
            <a:cxnLst/>
            <a:rect l="l" t="t" r="r" b="b"/>
            <a:pathLst>
              <a:path w="2223292" h="1231016">
                <a:moveTo>
                  <a:pt x="0" y="0"/>
                </a:moveTo>
                <a:lnTo>
                  <a:pt x="2223292" y="0"/>
                </a:lnTo>
                <a:lnTo>
                  <a:pt x="2223292" y="1231016"/>
                </a:lnTo>
                <a:lnTo>
                  <a:pt x="0" y="12310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75356" t="-354636" r="-37669" b="-1172"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1902473" y="6094049"/>
            <a:ext cx="1550799" cy="3139303"/>
          </a:xfrm>
          <a:custGeom>
            <a:avLst/>
            <a:gdLst/>
            <a:ahLst/>
            <a:cxnLst/>
            <a:rect l="l" t="t" r="r" b="b"/>
            <a:pathLst>
              <a:path w="1550799" h="3139303">
                <a:moveTo>
                  <a:pt x="0" y="0"/>
                </a:moveTo>
                <a:lnTo>
                  <a:pt x="1550799" y="0"/>
                </a:lnTo>
                <a:lnTo>
                  <a:pt x="1550799" y="3139303"/>
                </a:lnTo>
                <a:lnTo>
                  <a:pt x="0" y="313930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6376" r="-201112" b="-102124"/>
            </a:stretch>
          </a:blipFill>
        </p:spPr>
      </p:sp>
      <p:sp>
        <p:nvSpPr>
          <p:cNvPr id="11" name="Freeform 11"/>
          <p:cNvSpPr/>
          <p:nvPr/>
        </p:nvSpPr>
        <p:spPr>
          <a:xfrm rot="-8585228" flipH="1" flipV="1">
            <a:off x="1325573" y="5139524"/>
            <a:ext cx="1731028" cy="2903747"/>
          </a:xfrm>
          <a:custGeom>
            <a:avLst/>
            <a:gdLst/>
            <a:ahLst/>
            <a:cxnLst/>
            <a:rect l="l" t="t" r="r" b="b"/>
            <a:pathLst>
              <a:path w="1731028" h="2903747">
                <a:moveTo>
                  <a:pt x="1731028" y="2903747"/>
                </a:moveTo>
                <a:lnTo>
                  <a:pt x="0" y="2903747"/>
                </a:lnTo>
                <a:lnTo>
                  <a:pt x="0" y="0"/>
                </a:lnTo>
                <a:lnTo>
                  <a:pt x="1731028" y="0"/>
                </a:lnTo>
                <a:lnTo>
                  <a:pt x="1731028" y="2903747"/>
                </a:lnTo>
                <a:close/>
              </a:path>
            </a:pathLst>
          </a:custGeom>
          <a:blipFill>
            <a:blip r:embed="rId3"/>
            <a:stretch>
              <a:fillRect l="-33638"/>
            </a:stretch>
          </a:blipFill>
        </p:spPr>
      </p:sp>
      <p:sp>
        <p:nvSpPr>
          <p:cNvPr id="12" name="Freeform 12"/>
          <p:cNvSpPr/>
          <p:nvPr/>
        </p:nvSpPr>
        <p:spPr>
          <a:xfrm rot="1029465">
            <a:off x="15047386" y="7074051"/>
            <a:ext cx="2619190" cy="2013503"/>
          </a:xfrm>
          <a:custGeom>
            <a:avLst/>
            <a:gdLst/>
            <a:ahLst/>
            <a:cxnLst/>
            <a:rect l="l" t="t" r="r" b="b"/>
            <a:pathLst>
              <a:path w="2619190" h="2013503">
                <a:moveTo>
                  <a:pt x="0" y="0"/>
                </a:moveTo>
                <a:lnTo>
                  <a:pt x="2619191" y="0"/>
                </a:lnTo>
                <a:lnTo>
                  <a:pt x="2619191" y="2013502"/>
                </a:lnTo>
                <a:lnTo>
                  <a:pt x="0" y="20135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rot="5400000" flipH="1">
            <a:off x="5724100" y="5821509"/>
            <a:ext cx="891063" cy="2430839"/>
          </a:xfrm>
          <a:custGeom>
            <a:avLst/>
            <a:gdLst/>
            <a:ahLst/>
            <a:cxnLst/>
            <a:rect l="l" t="t" r="r" b="b"/>
            <a:pathLst>
              <a:path w="891063" h="2430839">
                <a:moveTo>
                  <a:pt x="891063" y="0"/>
                </a:moveTo>
                <a:lnTo>
                  <a:pt x="0" y="0"/>
                </a:lnTo>
                <a:lnTo>
                  <a:pt x="0" y="2430840"/>
                </a:lnTo>
                <a:lnTo>
                  <a:pt x="891063" y="2430840"/>
                </a:lnTo>
                <a:lnTo>
                  <a:pt x="891063" y="0"/>
                </a:lnTo>
                <a:close/>
              </a:path>
            </a:pathLst>
          </a:custGeom>
          <a:blipFill>
            <a:blip r:embed="rId2"/>
            <a:stretch>
              <a:fillRect t="-62401" r="-590899" b="-41790"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254808" y="9438017"/>
            <a:ext cx="2796532" cy="559306"/>
          </a:xfrm>
          <a:custGeom>
            <a:avLst/>
            <a:gdLst/>
            <a:ahLst/>
            <a:cxnLst/>
            <a:rect l="l" t="t" r="r" b="b"/>
            <a:pathLst>
              <a:path w="2796532" h="559306">
                <a:moveTo>
                  <a:pt x="0" y="0"/>
                </a:moveTo>
                <a:lnTo>
                  <a:pt x="2796532" y="0"/>
                </a:lnTo>
                <a:lnTo>
                  <a:pt x="2796532" y="559306"/>
                </a:lnTo>
                <a:lnTo>
                  <a:pt x="0" y="55930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700862" y="9366187"/>
            <a:ext cx="3233582" cy="646716"/>
          </a:xfrm>
          <a:custGeom>
            <a:avLst/>
            <a:gdLst/>
            <a:ahLst/>
            <a:cxnLst/>
            <a:rect l="l" t="t" r="r" b="b"/>
            <a:pathLst>
              <a:path w="3233582" h="646716">
                <a:moveTo>
                  <a:pt x="0" y="0"/>
                </a:moveTo>
                <a:lnTo>
                  <a:pt x="3233582" y="0"/>
                </a:lnTo>
                <a:lnTo>
                  <a:pt x="3233582" y="646716"/>
                </a:lnTo>
                <a:lnTo>
                  <a:pt x="0" y="64671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831565" y="9565841"/>
            <a:ext cx="4439550" cy="3227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05"/>
              </a:lnSpc>
            </a:pPr>
            <a:r>
              <a:rPr lang="en-US" sz="2277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NAVARRO, ROD GERYK C.</a:t>
            </a:r>
          </a:p>
        </p:txBody>
      </p:sp>
      <p:sp>
        <p:nvSpPr>
          <p:cNvPr id="17" name="Freeform 17"/>
          <p:cNvSpPr/>
          <p:nvPr/>
        </p:nvSpPr>
        <p:spPr>
          <a:xfrm>
            <a:off x="16142122" y="4987395"/>
            <a:ext cx="3040083" cy="4126348"/>
          </a:xfrm>
          <a:custGeom>
            <a:avLst/>
            <a:gdLst/>
            <a:ahLst/>
            <a:cxnLst/>
            <a:rect l="l" t="t" r="r" b="b"/>
            <a:pathLst>
              <a:path w="3040083" h="4126348">
                <a:moveTo>
                  <a:pt x="0" y="0"/>
                </a:moveTo>
                <a:lnTo>
                  <a:pt x="3040083" y="0"/>
                </a:lnTo>
                <a:lnTo>
                  <a:pt x="3040083" y="4126348"/>
                </a:lnTo>
                <a:lnTo>
                  <a:pt x="0" y="412634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t="-3471" r="-60256"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5824812" y="9401600"/>
            <a:ext cx="1918053" cy="383611"/>
          </a:xfrm>
          <a:custGeom>
            <a:avLst/>
            <a:gdLst/>
            <a:ahLst/>
            <a:cxnLst/>
            <a:rect l="l" t="t" r="r" b="b"/>
            <a:pathLst>
              <a:path w="1918053" h="383611">
                <a:moveTo>
                  <a:pt x="0" y="0"/>
                </a:moveTo>
                <a:lnTo>
                  <a:pt x="1918053" y="0"/>
                </a:lnTo>
                <a:lnTo>
                  <a:pt x="1918053" y="383610"/>
                </a:lnTo>
                <a:lnTo>
                  <a:pt x="0" y="38361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14017504" y="9292746"/>
            <a:ext cx="4249237" cy="849847"/>
          </a:xfrm>
          <a:custGeom>
            <a:avLst/>
            <a:gdLst/>
            <a:ahLst/>
            <a:cxnLst/>
            <a:rect l="l" t="t" r="r" b="b"/>
            <a:pathLst>
              <a:path w="4249237" h="849847">
                <a:moveTo>
                  <a:pt x="0" y="0"/>
                </a:moveTo>
                <a:lnTo>
                  <a:pt x="4249236" y="0"/>
                </a:lnTo>
                <a:lnTo>
                  <a:pt x="4249236" y="849848"/>
                </a:lnTo>
                <a:lnTo>
                  <a:pt x="0" y="84984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14427527" y="9565841"/>
            <a:ext cx="4439550" cy="3227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05"/>
              </a:lnSpc>
            </a:pPr>
            <a:r>
              <a:rPr lang="en-US" sz="2277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CPE160P-4_A1_1Q2425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EB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220003" y="210874"/>
            <a:ext cx="15932344" cy="2753591"/>
            <a:chOff x="0" y="0"/>
            <a:chExt cx="4370882" cy="75542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70893" cy="749370"/>
            </a:xfrm>
            <a:custGeom>
              <a:avLst/>
              <a:gdLst/>
              <a:ahLst/>
              <a:cxnLst/>
              <a:rect l="l" t="t" r="r" b="b"/>
              <a:pathLst>
                <a:path w="4370893" h="749370">
                  <a:moveTo>
                    <a:pt x="4027839" y="0"/>
                  </a:moveTo>
                  <a:lnTo>
                    <a:pt x="282407" y="0"/>
                  </a:lnTo>
                  <a:cubicBezTo>
                    <a:pt x="126426" y="0"/>
                    <a:pt x="0" y="123512"/>
                    <a:pt x="0" y="299945"/>
                  </a:cubicBezTo>
                  <a:cubicBezTo>
                    <a:pt x="0" y="430389"/>
                    <a:pt x="66279" y="525530"/>
                    <a:pt x="162037" y="569672"/>
                  </a:cubicBezTo>
                  <a:lnTo>
                    <a:pt x="162037" y="743272"/>
                  </a:lnTo>
                  <a:cubicBezTo>
                    <a:pt x="162037" y="745482"/>
                    <a:pt x="163314" y="747493"/>
                    <a:pt x="165315" y="748431"/>
                  </a:cubicBezTo>
                  <a:cubicBezTo>
                    <a:pt x="167316" y="749370"/>
                    <a:pt x="169679" y="749067"/>
                    <a:pt x="171378" y="747654"/>
                  </a:cubicBezTo>
                  <a:lnTo>
                    <a:pt x="344502" y="603719"/>
                  </a:lnTo>
                  <a:cubicBezTo>
                    <a:pt x="350539" y="598701"/>
                    <a:pt x="358141" y="595953"/>
                    <a:pt x="365992" y="595953"/>
                  </a:cubicBezTo>
                  <a:lnTo>
                    <a:pt x="4027839" y="595953"/>
                  </a:lnTo>
                  <a:cubicBezTo>
                    <a:pt x="4244445" y="595953"/>
                    <a:pt x="4370882" y="472440"/>
                    <a:pt x="4370882" y="299928"/>
                  </a:cubicBezTo>
                  <a:cubicBezTo>
                    <a:pt x="4370893" y="123512"/>
                    <a:pt x="4244445" y="0"/>
                    <a:pt x="4027839" y="0"/>
                  </a:cubicBezTo>
                  <a:close/>
                </a:path>
              </a:pathLst>
            </a:custGeom>
            <a:solidFill>
              <a:srgbClr val="3A3A66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38100"/>
              <a:ext cx="4370882" cy="5268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760"/>
                </a:lnSpc>
                <a:spcBef>
                  <a:spcPct val="0"/>
                </a:spcBef>
              </a:pPr>
              <a:r>
                <a:rPr lang="en-US" sz="4000" b="1">
                  <a:solidFill>
                    <a:srgbClr val="FFFFFF"/>
                  </a:solidFill>
                  <a:latin typeface="Open Sauce SemiBold Bold"/>
                  <a:ea typeface="Open Sauce SemiBold Bold"/>
                  <a:cs typeface="Open Sauce SemiBold Bold"/>
                  <a:sym typeface="Open Sauce SemiBold Bold"/>
                </a:rPr>
                <a:t>CLASSIFICATION 5 - BASED ON POWER AND ENERGY REQUIREMENTS</a:t>
              </a:r>
            </a:p>
          </p:txBody>
        </p:sp>
      </p:grpSp>
      <p:sp>
        <p:nvSpPr>
          <p:cNvPr id="5" name="Freeform 5"/>
          <p:cNvSpPr/>
          <p:nvPr/>
        </p:nvSpPr>
        <p:spPr>
          <a:xfrm>
            <a:off x="-3971124" y="210874"/>
            <a:ext cx="7942249" cy="10076126"/>
          </a:xfrm>
          <a:custGeom>
            <a:avLst/>
            <a:gdLst/>
            <a:ahLst/>
            <a:cxnLst/>
            <a:rect l="l" t="t" r="r" b="b"/>
            <a:pathLst>
              <a:path w="7942249" h="10076126">
                <a:moveTo>
                  <a:pt x="0" y="0"/>
                </a:moveTo>
                <a:lnTo>
                  <a:pt x="7942248" y="0"/>
                </a:lnTo>
                <a:lnTo>
                  <a:pt x="7942248" y="10076126"/>
                </a:lnTo>
                <a:lnTo>
                  <a:pt x="0" y="100761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0539" r="-83545" b="-285403"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3733800" y="2147824"/>
            <a:ext cx="8295927" cy="839011"/>
            <a:chOff x="0" y="0"/>
            <a:chExt cx="3065931" cy="54837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065931" cy="548372"/>
            </a:xfrm>
            <a:custGeom>
              <a:avLst/>
              <a:gdLst/>
              <a:ahLst/>
              <a:cxnLst/>
              <a:rect l="l" t="t" r="r" b="b"/>
              <a:pathLst>
                <a:path w="3065931" h="548372">
                  <a:moveTo>
                    <a:pt x="25170" y="0"/>
                  </a:moveTo>
                  <a:lnTo>
                    <a:pt x="3040761" y="0"/>
                  </a:lnTo>
                  <a:cubicBezTo>
                    <a:pt x="3054662" y="0"/>
                    <a:pt x="3065931" y="11269"/>
                    <a:pt x="3065931" y="25170"/>
                  </a:cubicBezTo>
                  <a:lnTo>
                    <a:pt x="3065931" y="523202"/>
                  </a:lnTo>
                  <a:cubicBezTo>
                    <a:pt x="3065931" y="529878"/>
                    <a:pt x="3063279" y="536280"/>
                    <a:pt x="3058559" y="541000"/>
                  </a:cubicBezTo>
                  <a:cubicBezTo>
                    <a:pt x="3053838" y="545721"/>
                    <a:pt x="3047436" y="548372"/>
                    <a:pt x="3040761" y="548372"/>
                  </a:cubicBezTo>
                  <a:lnTo>
                    <a:pt x="25170" y="548372"/>
                  </a:lnTo>
                  <a:cubicBezTo>
                    <a:pt x="18495" y="548372"/>
                    <a:pt x="12093" y="545721"/>
                    <a:pt x="7372" y="541000"/>
                  </a:cubicBezTo>
                  <a:cubicBezTo>
                    <a:pt x="2652" y="536280"/>
                    <a:pt x="0" y="529878"/>
                    <a:pt x="0" y="523202"/>
                  </a:cubicBezTo>
                  <a:lnTo>
                    <a:pt x="0" y="25170"/>
                  </a:lnTo>
                  <a:cubicBezTo>
                    <a:pt x="0" y="18495"/>
                    <a:pt x="2652" y="12093"/>
                    <a:pt x="7372" y="7372"/>
                  </a:cubicBezTo>
                  <a:cubicBezTo>
                    <a:pt x="12093" y="2652"/>
                    <a:pt x="18495" y="0"/>
                    <a:pt x="25170" y="0"/>
                  </a:cubicBezTo>
                  <a:close/>
                </a:path>
              </a:pathLst>
            </a:custGeom>
            <a:solidFill>
              <a:srgbClr val="3A3A66"/>
            </a:solidFill>
            <a:ln cap="rnd">
              <a:noFill/>
              <a:prstDash val="solid"/>
              <a:round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0"/>
              <a:ext cx="2635607" cy="548372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l">
                <a:lnSpc>
                  <a:spcPts val="5040"/>
                </a:lnSpc>
              </a:pPr>
              <a:r>
                <a:rPr lang="en-US" sz="3200" b="1" dirty="0">
                  <a:solidFill>
                    <a:srgbClr val="FFFFFF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Low-Power Embedded Systems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2592954" y="2986836"/>
            <a:ext cx="15186441" cy="7541914"/>
            <a:chOff x="0" y="0"/>
            <a:chExt cx="5045903" cy="208229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5045903" cy="2082294"/>
            </a:xfrm>
            <a:custGeom>
              <a:avLst/>
              <a:gdLst/>
              <a:ahLst/>
              <a:cxnLst/>
              <a:rect l="l" t="t" r="r" b="b"/>
              <a:pathLst>
                <a:path w="5045903" h="2082294">
                  <a:moveTo>
                    <a:pt x="15294" y="0"/>
                  </a:moveTo>
                  <a:lnTo>
                    <a:pt x="5030609" y="0"/>
                  </a:lnTo>
                  <a:cubicBezTo>
                    <a:pt x="5039056" y="0"/>
                    <a:pt x="5045903" y="6847"/>
                    <a:pt x="5045903" y="15294"/>
                  </a:cubicBezTo>
                  <a:lnTo>
                    <a:pt x="5045903" y="2067000"/>
                  </a:lnTo>
                  <a:cubicBezTo>
                    <a:pt x="5045903" y="2075447"/>
                    <a:pt x="5039056" y="2082294"/>
                    <a:pt x="5030609" y="2082294"/>
                  </a:cubicBezTo>
                  <a:lnTo>
                    <a:pt x="15294" y="2082294"/>
                  </a:lnTo>
                  <a:cubicBezTo>
                    <a:pt x="6847" y="2082294"/>
                    <a:pt x="0" y="2075447"/>
                    <a:pt x="0" y="2067000"/>
                  </a:cubicBezTo>
                  <a:lnTo>
                    <a:pt x="0" y="15294"/>
                  </a:lnTo>
                  <a:cubicBezTo>
                    <a:pt x="0" y="6847"/>
                    <a:pt x="6847" y="0"/>
                    <a:pt x="15294" y="0"/>
                  </a:cubicBezTo>
                  <a:close/>
                </a:path>
              </a:pathLst>
            </a:custGeom>
            <a:solidFill>
              <a:srgbClr val="3A3A66"/>
            </a:solidFill>
            <a:ln cap="rnd">
              <a:noFill/>
              <a:prstDash val="solid"/>
              <a:round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195715"/>
              <a:ext cx="5045903" cy="1886579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marL="906782" lvl="1" indent="-453391" algn="l">
                <a:lnSpc>
                  <a:spcPts val="5040"/>
                </a:lnSpc>
                <a:buFont typeface="Arial"/>
                <a:buChar char="•"/>
              </a:pPr>
              <a:r>
                <a:rPr lang="en-US" sz="3200" dirty="0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Example: Smartwatches.</a:t>
              </a:r>
            </a:p>
            <a:p>
              <a:pPr marL="906782" lvl="1" indent="-453391" algn="l">
                <a:lnSpc>
                  <a:spcPts val="5040"/>
                </a:lnSpc>
                <a:buFont typeface="Arial"/>
                <a:buChar char="•"/>
              </a:pPr>
              <a:r>
                <a:rPr lang="en-US" sz="3200" dirty="0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Explanation: Designed to consume minimal energy while offering functionalities like notifications, step counting, and heart rate monitoring.</a:t>
              </a:r>
            </a:p>
            <a:p>
              <a:pPr marL="906782" lvl="1" indent="-453391" algn="l">
                <a:lnSpc>
                  <a:spcPts val="5040"/>
                </a:lnSpc>
                <a:buFont typeface="Arial"/>
                <a:buChar char="•"/>
              </a:pPr>
              <a:endParaRPr lang="en-US" sz="4200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endParaRPr>
            </a:p>
            <a:p>
              <a:pPr marL="906782" lvl="1" indent="-453391" algn="l">
                <a:lnSpc>
                  <a:spcPts val="5040"/>
                </a:lnSpc>
                <a:buFont typeface="Arial"/>
                <a:buChar char="•"/>
              </a:pPr>
              <a:endParaRPr lang="en-US" sz="4200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endParaRPr>
            </a:p>
            <a:p>
              <a:pPr marL="906782" lvl="1" indent="-453391" algn="l">
                <a:lnSpc>
                  <a:spcPts val="5040"/>
                </a:lnSpc>
                <a:buFont typeface="Arial"/>
                <a:buChar char="•"/>
              </a:pPr>
              <a:endParaRPr lang="en-US" sz="4200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endParaRPr>
            </a:p>
            <a:p>
              <a:pPr marL="906782" lvl="1" indent="-453391" algn="l">
                <a:lnSpc>
                  <a:spcPts val="5040"/>
                </a:lnSpc>
                <a:buFont typeface="Arial"/>
                <a:buChar char="•"/>
              </a:pPr>
              <a:endParaRPr lang="en-US" sz="4200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endParaRPr>
            </a:p>
            <a:p>
              <a:pPr marL="906782" lvl="1" indent="-453391" algn="l">
                <a:lnSpc>
                  <a:spcPts val="5040"/>
                </a:lnSpc>
                <a:buFont typeface="Arial"/>
                <a:buChar char="•"/>
              </a:pPr>
              <a:endParaRPr lang="en-US" sz="4200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endParaRPr>
            </a:p>
            <a:p>
              <a:pPr marL="453391" lvl="1" algn="l">
                <a:lnSpc>
                  <a:spcPts val="5040"/>
                </a:lnSpc>
              </a:pPr>
              <a:endParaRPr lang="en-US" sz="4200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endParaRPr>
            </a:p>
            <a:p>
              <a:pPr marL="453391" lvl="1" algn="ctr">
                <a:lnSpc>
                  <a:spcPts val="5040"/>
                </a:lnSpc>
              </a:pPr>
              <a:r>
                <a:rPr lang="en-US" sz="2400" dirty="0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Battery life indicator of a smartwatch with its energy-saving components highlighted.</a:t>
              </a:r>
            </a:p>
            <a:p>
              <a:pPr algn="l">
                <a:lnSpc>
                  <a:spcPts val="5040"/>
                </a:lnSpc>
              </a:pPr>
              <a:endParaRPr lang="en-US" sz="4200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endParaRPr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4FD517C6-F464-46B3-81A6-2671B95F3E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4200" y="5448300"/>
            <a:ext cx="6629400" cy="4307868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EB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220003" y="210874"/>
            <a:ext cx="15932344" cy="2753591"/>
            <a:chOff x="0" y="0"/>
            <a:chExt cx="4370882" cy="75542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70893" cy="749370"/>
            </a:xfrm>
            <a:custGeom>
              <a:avLst/>
              <a:gdLst/>
              <a:ahLst/>
              <a:cxnLst/>
              <a:rect l="l" t="t" r="r" b="b"/>
              <a:pathLst>
                <a:path w="4370893" h="749370">
                  <a:moveTo>
                    <a:pt x="4027839" y="0"/>
                  </a:moveTo>
                  <a:lnTo>
                    <a:pt x="282407" y="0"/>
                  </a:lnTo>
                  <a:cubicBezTo>
                    <a:pt x="126426" y="0"/>
                    <a:pt x="0" y="123512"/>
                    <a:pt x="0" y="299945"/>
                  </a:cubicBezTo>
                  <a:cubicBezTo>
                    <a:pt x="0" y="430389"/>
                    <a:pt x="66279" y="525530"/>
                    <a:pt x="162037" y="569672"/>
                  </a:cubicBezTo>
                  <a:lnTo>
                    <a:pt x="162037" y="743272"/>
                  </a:lnTo>
                  <a:cubicBezTo>
                    <a:pt x="162037" y="745482"/>
                    <a:pt x="163314" y="747493"/>
                    <a:pt x="165315" y="748431"/>
                  </a:cubicBezTo>
                  <a:cubicBezTo>
                    <a:pt x="167316" y="749370"/>
                    <a:pt x="169679" y="749067"/>
                    <a:pt x="171378" y="747654"/>
                  </a:cubicBezTo>
                  <a:lnTo>
                    <a:pt x="344502" y="603719"/>
                  </a:lnTo>
                  <a:cubicBezTo>
                    <a:pt x="350539" y="598701"/>
                    <a:pt x="358141" y="595953"/>
                    <a:pt x="365992" y="595953"/>
                  </a:cubicBezTo>
                  <a:lnTo>
                    <a:pt x="4027839" y="595953"/>
                  </a:lnTo>
                  <a:cubicBezTo>
                    <a:pt x="4244445" y="595953"/>
                    <a:pt x="4370882" y="472440"/>
                    <a:pt x="4370882" y="299928"/>
                  </a:cubicBezTo>
                  <a:cubicBezTo>
                    <a:pt x="4370893" y="123512"/>
                    <a:pt x="4244445" y="0"/>
                    <a:pt x="4027839" y="0"/>
                  </a:cubicBezTo>
                  <a:close/>
                </a:path>
              </a:pathLst>
            </a:custGeom>
            <a:solidFill>
              <a:srgbClr val="3A3A66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38100"/>
              <a:ext cx="4370882" cy="5268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760"/>
                </a:lnSpc>
                <a:spcBef>
                  <a:spcPct val="0"/>
                </a:spcBef>
              </a:pPr>
              <a:r>
                <a:rPr lang="en-US" sz="4000" b="1">
                  <a:solidFill>
                    <a:srgbClr val="FFFFFF"/>
                  </a:solidFill>
                  <a:latin typeface="Open Sauce SemiBold Bold"/>
                  <a:ea typeface="Open Sauce SemiBold Bold"/>
                  <a:cs typeface="Open Sauce SemiBold Bold"/>
                  <a:sym typeface="Open Sauce SemiBold Bold"/>
                </a:rPr>
                <a:t>CLASSIFICATION 5 - BASED ON POWER AND ENERGY REQUIREMENTS</a:t>
              </a:r>
            </a:p>
          </p:txBody>
        </p:sp>
      </p:grpSp>
      <p:sp>
        <p:nvSpPr>
          <p:cNvPr id="5" name="Freeform 5"/>
          <p:cNvSpPr/>
          <p:nvPr/>
        </p:nvSpPr>
        <p:spPr>
          <a:xfrm>
            <a:off x="-3971124" y="210874"/>
            <a:ext cx="7942249" cy="10076126"/>
          </a:xfrm>
          <a:custGeom>
            <a:avLst/>
            <a:gdLst/>
            <a:ahLst/>
            <a:cxnLst/>
            <a:rect l="l" t="t" r="r" b="b"/>
            <a:pathLst>
              <a:path w="7942249" h="10076126">
                <a:moveTo>
                  <a:pt x="0" y="0"/>
                </a:moveTo>
                <a:lnTo>
                  <a:pt x="7942248" y="0"/>
                </a:lnTo>
                <a:lnTo>
                  <a:pt x="7942248" y="10076126"/>
                </a:lnTo>
                <a:lnTo>
                  <a:pt x="0" y="100761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0539" r="-83545" b="-285403"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5708126" y="2475690"/>
            <a:ext cx="10141475" cy="740406"/>
            <a:chOff x="0" y="0"/>
            <a:chExt cx="3369644" cy="54837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975786" cy="548372"/>
            </a:xfrm>
            <a:custGeom>
              <a:avLst/>
              <a:gdLst/>
              <a:ahLst/>
              <a:cxnLst/>
              <a:rect l="l" t="t" r="r" b="b"/>
              <a:pathLst>
                <a:path w="2975786" h="548372">
                  <a:moveTo>
                    <a:pt x="25933" y="0"/>
                  </a:moveTo>
                  <a:lnTo>
                    <a:pt x="2949853" y="0"/>
                  </a:lnTo>
                  <a:cubicBezTo>
                    <a:pt x="2956731" y="0"/>
                    <a:pt x="2963327" y="2732"/>
                    <a:pt x="2968190" y="7596"/>
                  </a:cubicBezTo>
                  <a:cubicBezTo>
                    <a:pt x="2973054" y="12459"/>
                    <a:pt x="2975786" y="19055"/>
                    <a:pt x="2975786" y="25933"/>
                  </a:cubicBezTo>
                  <a:lnTo>
                    <a:pt x="2975786" y="522439"/>
                  </a:lnTo>
                  <a:cubicBezTo>
                    <a:pt x="2975786" y="529317"/>
                    <a:pt x="2973054" y="535913"/>
                    <a:pt x="2968190" y="540777"/>
                  </a:cubicBezTo>
                  <a:cubicBezTo>
                    <a:pt x="2963327" y="545640"/>
                    <a:pt x="2956731" y="548372"/>
                    <a:pt x="2949853" y="548372"/>
                  </a:cubicBezTo>
                  <a:lnTo>
                    <a:pt x="25933" y="548372"/>
                  </a:lnTo>
                  <a:cubicBezTo>
                    <a:pt x="19055" y="548372"/>
                    <a:pt x="12459" y="545640"/>
                    <a:pt x="7596" y="540777"/>
                  </a:cubicBezTo>
                  <a:cubicBezTo>
                    <a:pt x="2732" y="535913"/>
                    <a:pt x="0" y="529317"/>
                    <a:pt x="0" y="522439"/>
                  </a:cubicBezTo>
                  <a:lnTo>
                    <a:pt x="0" y="25933"/>
                  </a:lnTo>
                  <a:cubicBezTo>
                    <a:pt x="0" y="19055"/>
                    <a:pt x="2732" y="12459"/>
                    <a:pt x="7596" y="7596"/>
                  </a:cubicBezTo>
                  <a:cubicBezTo>
                    <a:pt x="12459" y="2732"/>
                    <a:pt x="19055" y="0"/>
                    <a:pt x="25933" y="0"/>
                  </a:cubicBezTo>
                  <a:close/>
                </a:path>
              </a:pathLst>
            </a:custGeom>
            <a:solidFill>
              <a:srgbClr val="3A3A66"/>
            </a:solidFill>
            <a:ln cap="rnd">
              <a:noFill/>
              <a:prstDash val="solid"/>
              <a:round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0"/>
              <a:ext cx="3369644" cy="371166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l">
                <a:lnSpc>
                  <a:spcPts val="5040"/>
                </a:lnSpc>
              </a:pPr>
              <a:r>
                <a:rPr lang="en-US" sz="4200" dirty="0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High-Power Embedded Systems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2220003" y="3216096"/>
            <a:ext cx="15789960" cy="7070904"/>
            <a:chOff x="0" y="-412516"/>
            <a:chExt cx="5246431" cy="2114094"/>
          </a:xfrm>
        </p:grpSpPr>
        <p:sp>
          <p:nvSpPr>
            <p:cNvPr id="10" name="Freeform 10"/>
            <p:cNvSpPr/>
            <p:nvPr/>
          </p:nvSpPr>
          <p:spPr>
            <a:xfrm>
              <a:off x="0" y="-412516"/>
              <a:ext cx="5246431" cy="2114094"/>
            </a:xfrm>
            <a:custGeom>
              <a:avLst/>
              <a:gdLst/>
              <a:ahLst/>
              <a:cxnLst/>
              <a:rect l="l" t="t" r="r" b="b"/>
              <a:pathLst>
                <a:path w="5246431" h="1701578">
                  <a:moveTo>
                    <a:pt x="14709" y="0"/>
                  </a:moveTo>
                  <a:lnTo>
                    <a:pt x="5231721" y="0"/>
                  </a:lnTo>
                  <a:cubicBezTo>
                    <a:pt x="5235622" y="0"/>
                    <a:pt x="5239364" y="1550"/>
                    <a:pt x="5242122" y="4308"/>
                  </a:cubicBezTo>
                  <a:cubicBezTo>
                    <a:pt x="5244881" y="7067"/>
                    <a:pt x="5246431" y="10808"/>
                    <a:pt x="5246431" y="14709"/>
                  </a:cubicBezTo>
                  <a:lnTo>
                    <a:pt x="5246431" y="1686869"/>
                  </a:lnTo>
                  <a:cubicBezTo>
                    <a:pt x="5246431" y="1690770"/>
                    <a:pt x="5244881" y="1694511"/>
                    <a:pt x="5242122" y="1697270"/>
                  </a:cubicBezTo>
                  <a:cubicBezTo>
                    <a:pt x="5239364" y="1700029"/>
                    <a:pt x="5235622" y="1701578"/>
                    <a:pt x="5231721" y="1701578"/>
                  </a:cubicBezTo>
                  <a:lnTo>
                    <a:pt x="14709" y="1701578"/>
                  </a:lnTo>
                  <a:cubicBezTo>
                    <a:pt x="10808" y="1701578"/>
                    <a:pt x="7067" y="1700029"/>
                    <a:pt x="4308" y="1697270"/>
                  </a:cubicBezTo>
                  <a:cubicBezTo>
                    <a:pt x="1550" y="1694511"/>
                    <a:pt x="0" y="1690770"/>
                    <a:pt x="0" y="1686869"/>
                  </a:cubicBezTo>
                  <a:lnTo>
                    <a:pt x="0" y="14709"/>
                  </a:lnTo>
                  <a:cubicBezTo>
                    <a:pt x="0" y="10808"/>
                    <a:pt x="1550" y="7067"/>
                    <a:pt x="4308" y="4308"/>
                  </a:cubicBezTo>
                  <a:cubicBezTo>
                    <a:pt x="7067" y="1550"/>
                    <a:pt x="10808" y="0"/>
                    <a:pt x="14709" y="0"/>
                  </a:cubicBezTo>
                  <a:close/>
                </a:path>
              </a:pathLst>
            </a:custGeom>
            <a:solidFill>
              <a:srgbClr val="3A3A66"/>
            </a:solidFill>
            <a:ln cap="rnd">
              <a:noFill/>
              <a:prstDash val="solid"/>
              <a:round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402223"/>
              <a:ext cx="5246431" cy="2103801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marL="1813563" lvl="2" indent="-604521" algn="l">
                <a:lnSpc>
                  <a:spcPts val="5040"/>
                </a:lnSpc>
                <a:buFont typeface="Arial"/>
                <a:buChar char="⚬"/>
              </a:pPr>
              <a:r>
                <a:rPr lang="en-US" sz="4200" dirty="0">
                  <a:solidFill>
                    <a:srgbClr val="FFFFFF"/>
                  </a:solidFill>
                  <a:latin typeface="Open Sauce Light"/>
                  <a:ea typeface="Open Sauce Light"/>
                  <a:cs typeface="Open Sauce Light"/>
                  <a:sym typeface="Open Sauce Light"/>
                </a:rPr>
                <a:t>Example: MRI machines.</a:t>
              </a:r>
            </a:p>
            <a:p>
              <a:pPr marL="1813563" lvl="2" indent="-604521" algn="l">
                <a:lnSpc>
                  <a:spcPts val="5040"/>
                </a:lnSpc>
                <a:buFont typeface="Arial"/>
                <a:buChar char="⚬"/>
              </a:pPr>
              <a:r>
                <a:rPr lang="en-US" sz="4200" dirty="0">
                  <a:solidFill>
                    <a:srgbClr val="FFFFFF"/>
                  </a:solidFill>
                  <a:latin typeface="Open Sauce Light"/>
                  <a:ea typeface="Open Sauce Light"/>
                  <a:cs typeface="Open Sauce Light"/>
                  <a:sym typeface="Open Sauce Light"/>
                </a:rPr>
                <a:t>Explanation: These systems require significant power due to their high processing needs for imaging and data analysis.</a:t>
              </a:r>
            </a:p>
            <a:p>
              <a:pPr marL="1813563" lvl="2" indent="-604521" algn="l">
                <a:lnSpc>
                  <a:spcPts val="5040"/>
                </a:lnSpc>
                <a:buFont typeface="Arial"/>
                <a:buChar char="⚬"/>
              </a:pPr>
              <a:endParaRPr lang="en-US" sz="4200" dirty="0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endParaRPr>
            </a:p>
            <a:p>
              <a:pPr marL="1813563" lvl="2" indent="-604521" algn="l">
                <a:lnSpc>
                  <a:spcPts val="5040"/>
                </a:lnSpc>
                <a:buFont typeface="Arial"/>
                <a:buChar char="⚬"/>
              </a:pPr>
              <a:endParaRPr lang="en-US" sz="4200" dirty="0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endParaRPr>
            </a:p>
            <a:p>
              <a:pPr marL="1813563" lvl="2" indent="-604521" algn="l">
                <a:lnSpc>
                  <a:spcPts val="5040"/>
                </a:lnSpc>
                <a:buFont typeface="Arial"/>
                <a:buChar char="⚬"/>
              </a:pPr>
              <a:endParaRPr lang="en-US" sz="4200" dirty="0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endParaRPr>
            </a:p>
            <a:p>
              <a:pPr marL="1813563" lvl="2" indent="-604521" algn="l">
                <a:lnSpc>
                  <a:spcPts val="5040"/>
                </a:lnSpc>
                <a:buFont typeface="Arial"/>
                <a:buChar char="⚬"/>
              </a:pPr>
              <a:endParaRPr lang="en-US" sz="4200" dirty="0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endParaRPr>
            </a:p>
            <a:p>
              <a:pPr marL="1209042" lvl="2" algn="l">
                <a:lnSpc>
                  <a:spcPts val="5040"/>
                </a:lnSpc>
              </a:pPr>
              <a:endParaRPr lang="en-US" sz="4200" dirty="0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endParaRPr>
            </a:p>
            <a:p>
              <a:pPr marL="1813563" lvl="2" indent="-604521" algn="l">
                <a:lnSpc>
                  <a:spcPts val="5040"/>
                </a:lnSpc>
                <a:buFont typeface="Arial"/>
                <a:buChar char="⚬"/>
              </a:pPr>
              <a:endParaRPr lang="en-US" sz="4200" dirty="0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endParaRPr>
            </a:p>
            <a:p>
              <a:pPr marL="1209042" lvl="2" algn="ctr">
                <a:lnSpc>
                  <a:spcPts val="5040"/>
                </a:lnSpc>
              </a:pPr>
              <a:r>
                <a:rPr lang="en-US" sz="2400" dirty="0">
                  <a:solidFill>
                    <a:srgbClr val="FFFFFF"/>
                  </a:solidFill>
                  <a:latin typeface="Open Sauce Light"/>
                  <a:ea typeface="Open Sauce Light"/>
                  <a:cs typeface="Open Sauce Light"/>
                  <a:sym typeface="Open Sauce Light"/>
                </a:rPr>
                <a:t>Detailed MRI setup showing power components and embedded processing units.</a:t>
              </a:r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360A38EA-EDCD-401F-B8AA-9FEE1BB7B6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7999" y="6012293"/>
            <a:ext cx="7696201" cy="3749614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F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868141" y="0"/>
            <a:ext cx="12009200" cy="2419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9599"/>
              </a:lnSpc>
              <a:spcBef>
                <a:spcPct val="0"/>
              </a:spcBef>
            </a:pPr>
            <a:r>
              <a:rPr lang="en-US" sz="7999" b="1">
                <a:solidFill>
                  <a:srgbClr val="3A3A66"/>
                </a:solidFill>
                <a:latin typeface="Open Sauce SemiBold Bold"/>
                <a:ea typeface="Open Sauce SemiBold Bold"/>
                <a:cs typeface="Open Sauce SemiBold Bold"/>
                <a:sym typeface="Open Sauce SemiBold Bold"/>
              </a:rPr>
              <a:t>Summary and Takeaways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929815" y="2785229"/>
            <a:ext cx="15329485" cy="72327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46361" lvl="1" indent="-423181" algn="l">
              <a:lnSpc>
                <a:spcPts val="4704"/>
              </a:lnSpc>
              <a:buFont typeface="Arial"/>
              <a:buChar char="•"/>
            </a:pPr>
            <a:r>
              <a:rPr lang="en-US" sz="3920" dirty="0">
                <a:solidFill>
                  <a:srgbClr val="3A3A66"/>
                </a:solidFill>
                <a:latin typeface="Open Sauce"/>
                <a:ea typeface="Open Sauce"/>
                <a:cs typeface="Open Sauce"/>
                <a:sym typeface="Open Sauce"/>
              </a:rPr>
              <a:t>Recap: Types of embedded systems differ by performance, complexity, timing, microcontroller type, and power needs.</a:t>
            </a:r>
          </a:p>
          <a:p>
            <a:pPr algn="l">
              <a:lnSpc>
                <a:spcPts val="4704"/>
              </a:lnSpc>
            </a:pPr>
            <a:endParaRPr lang="en-US" sz="3920" dirty="0">
              <a:solidFill>
                <a:srgbClr val="3A3A66"/>
              </a:solidFill>
              <a:latin typeface="Open Sauce"/>
              <a:ea typeface="Open Sauce"/>
              <a:cs typeface="Open Sauce"/>
              <a:sym typeface="Open Sauce"/>
            </a:endParaRPr>
          </a:p>
          <a:p>
            <a:pPr marL="846361" lvl="1" indent="-423181" algn="l">
              <a:lnSpc>
                <a:spcPts val="4704"/>
              </a:lnSpc>
              <a:buFont typeface="Arial"/>
              <a:buChar char="•"/>
            </a:pPr>
            <a:r>
              <a:rPr lang="en-US" sz="3920" dirty="0">
                <a:solidFill>
                  <a:srgbClr val="3A3A66"/>
                </a:solidFill>
                <a:latin typeface="Open Sauce"/>
                <a:ea typeface="Open Sauce"/>
                <a:cs typeface="Open Sauce"/>
                <a:sym typeface="Open Sauce"/>
              </a:rPr>
              <a:t>Real-Life Relevance: From healthcare to industrial automation, embedded systems are everywhere.</a:t>
            </a:r>
          </a:p>
          <a:p>
            <a:pPr algn="l">
              <a:lnSpc>
                <a:spcPts val="4704"/>
              </a:lnSpc>
            </a:pPr>
            <a:endParaRPr lang="en-US" sz="3920" dirty="0">
              <a:solidFill>
                <a:srgbClr val="3A3A66"/>
              </a:solidFill>
              <a:latin typeface="Open Sauce"/>
              <a:ea typeface="Open Sauce"/>
              <a:cs typeface="Open Sauce"/>
              <a:sym typeface="Open Sauce"/>
            </a:endParaRPr>
          </a:p>
          <a:p>
            <a:pPr algn="l">
              <a:lnSpc>
                <a:spcPts val="4704"/>
              </a:lnSpc>
            </a:pPr>
            <a:endParaRPr lang="en-US" sz="3920" dirty="0">
              <a:solidFill>
                <a:srgbClr val="3A3A66"/>
              </a:solidFill>
              <a:latin typeface="Open Sauce"/>
              <a:ea typeface="Open Sauce"/>
              <a:cs typeface="Open Sauce"/>
              <a:sym typeface="Open Sauce"/>
            </a:endParaRPr>
          </a:p>
          <a:p>
            <a:pPr algn="l">
              <a:lnSpc>
                <a:spcPts val="4704"/>
              </a:lnSpc>
            </a:pPr>
            <a:endParaRPr lang="en-US" sz="3920" dirty="0">
              <a:solidFill>
                <a:srgbClr val="3A3A66"/>
              </a:solidFill>
              <a:latin typeface="Open Sauce"/>
              <a:ea typeface="Open Sauce"/>
              <a:cs typeface="Open Sauce"/>
              <a:sym typeface="Open Sauce"/>
            </a:endParaRPr>
          </a:p>
          <a:p>
            <a:pPr algn="l">
              <a:lnSpc>
                <a:spcPts val="4704"/>
              </a:lnSpc>
            </a:pPr>
            <a:endParaRPr lang="en-US" sz="3920" dirty="0">
              <a:solidFill>
                <a:srgbClr val="3A3A66"/>
              </a:solidFill>
              <a:latin typeface="Open Sauce"/>
              <a:ea typeface="Open Sauce"/>
              <a:cs typeface="Open Sauce"/>
              <a:sym typeface="Open Sauce"/>
            </a:endParaRPr>
          </a:p>
          <a:p>
            <a:pPr algn="l">
              <a:lnSpc>
                <a:spcPts val="4704"/>
              </a:lnSpc>
            </a:pPr>
            <a:endParaRPr lang="en-US" sz="3920" dirty="0">
              <a:solidFill>
                <a:srgbClr val="3A3A66"/>
              </a:solidFill>
              <a:latin typeface="Open Sauce"/>
              <a:ea typeface="Open Sauce"/>
              <a:cs typeface="Open Sauce"/>
              <a:sym typeface="Open Sauce"/>
            </a:endParaRPr>
          </a:p>
          <a:p>
            <a:pPr algn="l">
              <a:lnSpc>
                <a:spcPts val="4704"/>
              </a:lnSpc>
            </a:pPr>
            <a:endParaRPr lang="en-US" sz="3920" dirty="0">
              <a:solidFill>
                <a:srgbClr val="3A3A66"/>
              </a:solidFill>
              <a:latin typeface="Open Sauce"/>
              <a:ea typeface="Open Sauce"/>
              <a:cs typeface="Open Sauce"/>
              <a:sym typeface="Open Sauce"/>
            </a:endParaRPr>
          </a:p>
          <a:p>
            <a:pPr algn="l">
              <a:lnSpc>
                <a:spcPts val="4704"/>
              </a:lnSpc>
              <a:spcBef>
                <a:spcPct val="0"/>
              </a:spcBef>
            </a:pPr>
            <a:endParaRPr lang="en-US" sz="3920" dirty="0">
              <a:solidFill>
                <a:srgbClr val="3A3A66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-270599" y="10782300"/>
            <a:ext cx="18829198" cy="1733274"/>
            <a:chOff x="0" y="0"/>
            <a:chExt cx="6256259" cy="167963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256259" cy="1679637"/>
            </a:xfrm>
            <a:custGeom>
              <a:avLst/>
              <a:gdLst/>
              <a:ahLst/>
              <a:cxnLst/>
              <a:rect l="l" t="t" r="r" b="b"/>
              <a:pathLst>
                <a:path w="6256259" h="1679637">
                  <a:moveTo>
                    <a:pt x="0" y="0"/>
                  </a:moveTo>
                  <a:lnTo>
                    <a:pt x="6256259" y="0"/>
                  </a:lnTo>
                  <a:lnTo>
                    <a:pt x="6256259" y="1679637"/>
                  </a:lnTo>
                  <a:lnTo>
                    <a:pt x="0" y="1679637"/>
                  </a:lnTo>
                  <a:close/>
                </a:path>
              </a:pathLst>
            </a:custGeom>
            <a:solidFill>
              <a:srgbClr val="3A3A66"/>
            </a:solidFill>
            <a:ln cap="sq">
              <a:noFill/>
              <a:prstDash val="solid"/>
              <a:miter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-19050"/>
              <a:ext cx="6256259" cy="16986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167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 rot="261418">
            <a:off x="407643" y="539012"/>
            <a:ext cx="1961286" cy="1085946"/>
          </a:xfrm>
          <a:custGeom>
            <a:avLst/>
            <a:gdLst/>
            <a:ahLst/>
            <a:cxnLst/>
            <a:rect l="l" t="t" r="r" b="b"/>
            <a:pathLst>
              <a:path w="1961286" h="1085946">
                <a:moveTo>
                  <a:pt x="0" y="0"/>
                </a:moveTo>
                <a:lnTo>
                  <a:pt x="1961286" y="0"/>
                </a:lnTo>
                <a:lnTo>
                  <a:pt x="1961286" y="1085945"/>
                </a:lnTo>
                <a:lnTo>
                  <a:pt x="0" y="10859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75356" t="-354636" r="-37669" b="-1172"/>
            </a:stretch>
          </a:blipFill>
        </p:spPr>
      </p:sp>
      <p:sp>
        <p:nvSpPr>
          <p:cNvPr id="11" name="Freeform 11"/>
          <p:cNvSpPr/>
          <p:nvPr/>
        </p:nvSpPr>
        <p:spPr>
          <a:xfrm rot="5400000" flipH="1">
            <a:off x="16710515" y="4145265"/>
            <a:ext cx="731838" cy="1996469"/>
          </a:xfrm>
          <a:custGeom>
            <a:avLst/>
            <a:gdLst/>
            <a:ahLst/>
            <a:cxnLst/>
            <a:rect l="l" t="t" r="r" b="b"/>
            <a:pathLst>
              <a:path w="731838" h="1996469">
                <a:moveTo>
                  <a:pt x="731838" y="0"/>
                </a:moveTo>
                <a:lnTo>
                  <a:pt x="0" y="0"/>
                </a:lnTo>
                <a:lnTo>
                  <a:pt x="0" y="1996469"/>
                </a:lnTo>
                <a:lnTo>
                  <a:pt x="731838" y="1996469"/>
                </a:lnTo>
                <a:lnTo>
                  <a:pt x="731838" y="0"/>
                </a:lnTo>
                <a:close/>
              </a:path>
            </a:pathLst>
          </a:custGeom>
          <a:blipFill>
            <a:blip r:embed="rId2"/>
            <a:stretch>
              <a:fillRect t="-62401" r="-590899" b="-41790"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4173200" y="227503"/>
            <a:ext cx="968167" cy="1959872"/>
          </a:xfrm>
          <a:custGeom>
            <a:avLst/>
            <a:gdLst/>
            <a:ahLst/>
            <a:cxnLst/>
            <a:rect l="l" t="t" r="r" b="b"/>
            <a:pathLst>
              <a:path w="968167" h="1959872">
                <a:moveTo>
                  <a:pt x="0" y="0"/>
                </a:moveTo>
                <a:lnTo>
                  <a:pt x="968167" y="0"/>
                </a:lnTo>
                <a:lnTo>
                  <a:pt x="968167" y="1959873"/>
                </a:lnTo>
                <a:lnTo>
                  <a:pt x="0" y="19598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6376" r="-201112" b="-102124"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4495800" y="247666"/>
            <a:ext cx="968167" cy="1959872"/>
          </a:xfrm>
          <a:custGeom>
            <a:avLst/>
            <a:gdLst/>
            <a:ahLst/>
            <a:cxnLst/>
            <a:rect l="l" t="t" r="r" b="b"/>
            <a:pathLst>
              <a:path w="968167" h="1959872">
                <a:moveTo>
                  <a:pt x="0" y="0"/>
                </a:moveTo>
                <a:lnTo>
                  <a:pt x="968167" y="0"/>
                </a:lnTo>
                <a:lnTo>
                  <a:pt x="968167" y="1959873"/>
                </a:lnTo>
                <a:lnTo>
                  <a:pt x="0" y="19598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6376" r="-201112" b="-102124"/>
            </a:stretch>
          </a:blipFill>
        </p:spPr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F5FDD1F-B8B9-43BB-851E-5E9FF7935A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1200" y="5865423"/>
            <a:ext cx="7232405" cy="4400042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FA1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057968" y="1363389"/>
            <a:ext cx="14172063" cy="7560223"/>
            <a:chOff x="0" y="0"/>
            <a:chExt cx="5063964" cy="270142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63964" cy="2701420"/>
            </a:xfrm>
            <a:custGeom>
              <a:avLst/>
              <a:gdLst/>
              <a:ahLst/>
              <a:cxnLst/>
              <a:rect l="l" t="t" r="r" b="b"/>
              <a:pathLst>
                <a:path w="5063964" h="2701420">
                  <a:moveTo>
                    <a:pt x="10926" y="0"/>
                  </a:moveTo>
                  <a:lnTo>
                    <a:pt x="5053038" y="0"/>
                  </a:lnTo>
                  <a:cubicBezTo>
                    <a:pt x="5055936" y="0"/>
                    <a:pt x="5058715" y="1151"/>
                    <a:pt x="5060764" y="3200"/>
                  </a:cubicBezTo>
                  <a:cubicBezTo>
                    <a:pt x="5062813" y="5249"/>
                    <a:pt x="5063964" y="8028"/>
                    <a:pt x="5063964" y="10926"/>
                  </a:cubicBezTo>
                  <a:lnTo>
                    <a:pt x="5063964" y="2690494"/>
                  </a:lnTo>
                  <a:cubicBezTo>
                    <a:pt x="5063964" y="2693392"/>
                    <a:pt x="5062813" y="2696171"/>
                    <a:pt x="5060764" y="2698220"/>
                  </a:cubicBezTo>
                  <a:cubicBezTo>
                    <a:pt x="5058715" y="2700269"/>
                    <a:pt x="5055936" y="2701420"/>
                    <a:pt x="5053038" y="2701420"/>
                  </a:cubicBezTo>
                  <a:lnTo>
                    <a:pt x="10926" y="2701420"/>
                  </a:lnTo>
                  <a:cubicBezTo>
                    <a:pt x="8028" y="2701420"/>
                    <a:pt x="5249" y="2700269"/>
                    <a:pt x="3200" y="2698220"/>
                  </a:cubicBezTo>
                  <a:cubicBezTo>
                    <a:pt x="1151" y="2696171"/>
                    <a:pt x="0" y="2693392"/>
                    <a:pt x="0" y="2690494"/>
                  </a:cubicBezTo>
                  <a:lnTo>
                    <a:pt x="0" y="10926"/>
                  </a:lnTo>
                  <a:cubicBezTo>
                    <a:pt x="0" y="8028"/>
                    <a:pt x="1151" y="5249"/>
                    <a:pt x="3200" y="3200"/>
                  </a:cubicBezTo>
                  <a:cubicBezTo>
                    <a:pt x="5249" y="1151"/>
                    <a:pt x="8028" y="0"/>
                    <a:pt x="10926" y="0"/>
                  </a:cubicBez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5063964" cy="27204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167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6108550">
            <a:off x="8442008" y="558334"/>
            <a:ext cx="1403984" cy="3752296"/>
          </a:xfrm>
          <a:custGeom>
            <a:avLst/>
            <a:gdLst/>
            <a:ahLst/>
            <a:cxnLst/>
            <a:rect l="l" t="t" r="r" b="b"/>
            <a:pathLst>
              <a:path w="1403984" h="3752296">
                <a:moveTo>
                  <a:pt x="0" y="0"/>
                </a:moveTo>
                <a:lnTo>
                  <a:pt x="1403984" y="0"/>
                </a:lnTo>
                <a:lnTo>
                  <a:pt x="1403984" y="3752296"/>
                </a:lnTo>
                <a:lnTo>
                  <a:pt x="0" y="37522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4979239" y="3505575"/>
            <a:ext cx="8329523" cy="1209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9599"/>
              </a:lnSpc>
              <a:spcBef>
                <a:spcPct val="0"/>
              </a:spcBef>
            </a:pPr>
            <a:r>
              <a:rPr lang="en-US" sz="7999" b="1" u="none" strike="noStrike">
                <a:solidFill>
                  <a:srgbClr val="3A3A66"/>
                </a:solidFill>
                <a:latin typeface="Open Sauce SemiBold Bold"/>
                <a:ea typeface="Open Sauce SemiBold Bold"/>
                <a:cs typeface="Open Sauce SemiBold Bold"/>
                <a:sym typeface="Open Sauce SemiBold Bold"/>
              </a:rPr>
              <a:t>Before you go...</a:t>
            </a:r>
          </a:p>
        </p:txBody>
      </p:sp>
      <p:sp>
        <p:nvSpPr>
          <p:cNvPr id="7" name="Freeform 7"/>
          <p:cNvSpPr/>
          <p:nvPr/>
        </p:nvSpPr>
        <p:spPr>
          <a:xfrm rot="-156245">
            <a:off x="2389595" y="5020495"/>
            <a:ext cx="13508810" cy="3168430"/>
          </a:xfrm>
          <a:custGeom>
            <a:avLst/>
            <a:gdLst/>
            <a:ahLst/>
            <a:cxnLst/>
            <a:rect l="l" t="t" r="r" b="b"/>
            <a:pathLst>
              <a:path w="13508810" h="3168430">
                <a:moveTo>
                  <a:pt x="0" y="0"/>
                </a:moveTo>
                <a:lnTo>
                  <a:pt x="13508810" y="0"/>
                </a:lnTo>
                <a:lnTo>
                  <a:pt x="13508810" y="3168430"/>
                </a:lnTo>
                <a:lnTo>
                  <a:pt x="0" y="31684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 rot="-234792">
            <a:off x="3932397" y="5670316"/>
            <a:ext cx="11020820" cy="22108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295"/>
              </a:lnSpc>
            </a:pPr>
            <a:r>
              <a:rPr lang="en-US" sz="9875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LET'S TEST YOUR KNOWLEDGE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824812" y="9401600"/>
            <a:ext cx="1918053" cy="383611"/>
          </a:xfrm>
          <a:custGeom>
            <a:avLst/>
            <a:gdLst/>
            <a:ahLst/>
            <a:cxnLst/>
            <a:rect l="l" t="t" r="r" b="b"/>
            <a:pathLst>
              <a:path w="1918053" h="383611">
                <a:moveTo>
                  <a:pt x="0" y="0"/>
                </a:moveTo>
                <a:lnTo>
                  <a:pt x="1918053" y="0"/>
                </a:lnTo>
                <a:lnTo>
                  <a:pt x="1918053" y="383610"/>
                </a:lnTo>
                <a:lnTo>
                  <a:pt x="0" y="3836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5183095" y="9401600"/>
            <a:ext cx="1918053" cy="383611"/>
          </a:xfrm>
          <a:custGeom>
            <a:avLst/>
            <a:gdLst/>
            <a:ahLst/>
            <a:cxnLst/>
            <a:rect l="l" t="t" r="r" b="b"/>
            <a:pathLst>
              <a:path w="1918053" h="383611">
                <a:moveTo>
                  <a:pt x="0" y="0"/>
                </a:moveTo>
                <a:lnTo>
                  <a:pt x="1918054" y="0"/>
                </a:lnTo>
                <a:lnTo>
                  <a:pt x="1918054" y="383610"/>
                </a:lnTo>
                <a:lnTo>
                  <a:pt x="0" y="3836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461613" y="241555"/>
            <a:ext cx="11552535" cy="96705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45"/>
              </a:lnSpc>
            </a:pPr>
            <a:r>
              <a:rPr lang="en-US" sz="3259" spc="-97">
                <a:solidFill>
                  <a:srgbClr val="FFFFFF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What is the primary function of an embedded system?</a:t>
            </a:r>
          </a:p>
          <a:p>
            <a:pPr marL="703650" lvl="1" indent="-351825" algn="l">
              <a:lnSpc>
                <a:spcPts val="5345"/>
              </a:lnSpc>
              <a:buFont typeface="Arial"/>
              <a:buChar char="•"/>
            </a:pPr>
            <a:r>
              <a:rPr lang="en-US" sz="3259" spc="-97">
                <a:solidFill>
                  <a:srgbClr val="FFFFFF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A) General computing tasks</a:t>
            </a:r>
          </a:p>
          <a:p>
            <a:pPr marL="703650" lvl="1" indent="-351825" algn="l">
              <a:lnSpc>
                <a:spcPts val="5345"/>
              </a:lnSpc>
              <a:buFont typeface="Arial"/>
              <a:buChar char="•"/>
            </a:pPr>
            <a:r>
              <a:rPr lang="en-US" sz="3259" spc="-97">
                <a:solidFill>
                  <a:srgbClr val="FFFFFF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B) Performing a specific function within a larger system</a:t>
            </a:r>
          </a:p>
          <a:p>
            <a:pPr marL="703650" lvl="1" indent="-351825" algn="l">
              <a:lnSpc>
                <a:spcPts val="5345"/>
              </a:lnSpc>
              <a:buFont typeface="Arial"/>
              <a:buChar char="•"/>
            </a:pPr>
            <a:r>
              <a:rPr lang="en-US" sz="3259" spc="-97">
                <a:solidFill>
                  <a:srgbClr val="FFFFFF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C) Video gaming</a:t>
            </a:r>
          </a:p>
          <a:p>
            <a:pPr marL="703650" lvl="1" indent="-351825" algn="l">
              <a:lnSpc>
                <a:spcPts val="5345"/>
              </a:lnSpc>
              <a:buFont typeface="Arial"/>
              <a:buChar char="•"/>
            </a:pPr>
            <a:r>
              <a:rPr lang="en-US" sz="3259" spc="-97">
                <a:solidFill>
                  <a:srgbClr val="FFFFFF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D) Web browsing</a:t>
            </a:r>
          </a:p>
          <a:p>
            <a:pPr algn="l">
              <a:lnSpc>
                <a:spcPts val="5345"/>
              </a:lnSpc>
            </a:pPr>
            <a:endParaRPr lang="en-US" sz="3259" spc="-97">
              <a:solidFill>
                <a:srgbClr val="FFFFFF"/>
              </a:solidFill>
              <a:latin typeface="More Sugar Thin"/>
              <a:ea typeface="More Sugar Thin"/>
              <a:cs typeface="More Sugar Thin"/>
              <a:sym typeface="More Sugar Thin"/>
            </a:endParaRPr>
          </a:p>
          <a:p>
            <a:pPr algn="l">
              <a:lnSpc>
                <a:spcPts val="5345"/>
              </a:lnSpc>
            </a:pPr>
            <a:r>
              <a:rPr lang="en-US" sz="3259" spc="-97">
                <a:solidFill>
                  <a:srgbClr val="FFFFFF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Which of the following is an example of a real-time embedded system?</a:t>
            </a:r>
          </a:p>
          <a:p>
            <a:pPr marL="703650" lvl="1" indent="-351825" algn="l">
              <a:lnSpc>
                <a:spcPts val="5345"/>
              </a:lnSpc>
              <a:buFont typeface="Arial"/>
              <a:buChar char="•"/>
            </a:pPr>
            <a:r>
              <a:rPr lang="en-US" sz="3259" spc="-97">
                <a:solidFill>
                  <a:srgbClr val="FFFFFF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A) Digital camera</a:t>
            </a:r>
          </a:p>
          <a:p>
            <a:pPr marL="703650" lvl="1" indent="-351825" algn="l">
              <a:lnSpc>
                <a:spcPts val="5345"/>
              </a:lnSpc>
              <a:buFont typeface="Arial"/>
              <a:buChar char="•"/>
            </a:pPr>
            <a:r>
              <a:rPr lang="en-US" sz="3259" spc="-97">
                <a:solidFill>
                  <a:srgbClr val="FFFFFF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B) Microwave oven</a:t>
            </a:r>
          </a:p>
          <a:p>
            <a:pPr marL="703650" lvl="1" indent="-351825" algn="l">
              <a:lnSpc>
                <a:spcPts val="5345"/>
              </a:lnSpc>
              <a:buFont typeface="Arial"/>
              <a:buChar char="•"/>
            </a:pPr>
            <a:r>
              <a:rPr lang="en-US" sz="3259" spc="-97">
                <a:solidFill>
                  <a:srgbClr val="FFFFFF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C) Anti-lock braking system (ABS)</a:t>
            </a:r>
          </a:p>
          <a:p>
            <a:pPr marL="703650" lvl="1" indent="-351825" algn="l">
              <a:lnSpc>
                <a:spcPts val="5345"/>
              </a:lnSpc>
              <a:buFont typeface="Arial"/>
              <a:buChar char="•"/>
            </a:pPr>
            <a:r>
              <a:rPr lang="en-US" sz="3259" spc="-97">
                <a:solidFill>
                  <a:srgbClr val="FFFFFF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D) Smartwatch</a:t>
            </a:r>
          </a:p>
          <a:p>
            <a:pPr algn="l">
              <a:lnSpc>
                <a:spcPts val="5345"/>
              </a:lnSpc>
            </a:pPr>
            <a:endParaRPr lang="en-US" sz="3259" spc="-97">
              <a:solidFill>
                <a:srgbClr val="FFFFFF"/>
              </a:solidFill>
              <a:latin typeface="More Sugar Thin"/>
              <a:ea typeface="More Sugar Thin"/>
              <a:cs typeface="More Sugar Thin"/>
              <a:sym typeface="More Sugar Thin"/>
            </a:endParaRPr>
          </a:p>
          <a:p>
            <a:pPr algn="l">
              <a:lnSpc>
                <a:spcPts val="5345"/>
              </a:lnSpc>
            </a:pPr>
            <a:endParaRPr lang="en-US" sz="3259" spc="-97">
              <a:solidFill>
                <a:srgbClr val="FFFFFF"/>
              </a:solidFill>
              <a:latin typeface="More Sugar Thin"/>
              <a:ea typeface="More Sugar Thin"/>
              <a:cs typeface="More Sugar Thin"/>
              <a:sym typeface="More Sugar Thin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824812" y="9401600"/>
            <a:ext cx="1918053" cy="383611"/>
          </a:xfrm>
          <a:custGeom>
            <a:avLst/>
            <a:gdLst/>
            <a:ahLst/>
            <a:cxnLst/>
            <a:rect l="l" t="t" r="r" b="b"/>
            <a:pathLst>
              <a:path w="1918053" h="383611">
                <a:moveTo>
                  <a:pt x="0" y="0"/>
                </a:moveTo>
                <a:lnTo>
                  <a:pt x="1918053" y="0"/>
                </a:lnTo>
                <a:lnTo>
                  <a:pt x="1918053" y="383610"/>
                </a:lnTo>
                <a:lnTo>
                  <a:pt x="0" y="3836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5183095" y="9401600"/>
            <a:ext cx="1918053" cy="383611"/>
          </a:xfrm>
          <a:custGeom>
            <a:avLst/>
            <a:gdLst/>
            <a:ahLst/>
            <a:cxnLst/>
            <a:rect l="l" t="t" r="r" b="b"/>
            <a:pathLst>
              <a:path w="1918053" h="383611">
                <a:moveTo>
                  <a:pt x="0" y="0"/>
                </a:moveTo>
                <a:lnTo>
                  <a:pt x="1918054" y="0"/>
                </a:lnTo>
                <a:lnTo>
                  <a:pt x="1918054" y="383610"/>
                </a:lnTo>
                <a:lnTo>
                  <a:pt x="0" y="3836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0" y="241555"/>
            <a:ext cx="11552535" cy="96705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03650" lvl="1" indent="-351825" algn="just">
              <a:lnSpc>
                <a:spcPts val="5345"/>
              </a:lnSpc>
              <a:buFont typeface="Arial"/>
              <a:buChar char="•"/>
            </a:pPr>
            <a:r>
              <a:rPr lang="en-US" sz="3259" spc="-97">
                <a:solidFill>
                  <a:srgbClr val="FFFFFF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Digital watches fall under which classification of embedded systems?</a:t>
            </a:r>
          </a:p>
          <a:p>
            <a:pPr marL="703650" lvl="1" indent="-351825" algn="just">
              <a:lnSpc>
                <a:spcPts val="5345"/>
              </a:lnSpc>
              <a:buFont typeface="Arial"/>
              <a:buChar char="•"/>
            </a:pPr>
            <a:r>
              <a:rPr lang="en-US" sz="3259" spc="-97">
                <a:solidFill>
                  <a:srgbClr val="FFFFFF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A) Real-time systems</a:t>
            </a:r>
          </a:p>
          <a:p>
            <a:pPr marL="703650" lvl="1" indent="-351825" algn="just">
              <a:lnSpc>
                <a:spcPts val="5345"/>
              </a:lnSpc>
              <a:buFont typeface="Arial"/>
              <a:buChar char="•"/>
            </a:pPr>
            <a:r>
              <a:rPr lang="en-US" sz="3259" spc="-97">
                <a:solidFill>
                  <a:srgbClr val="FFFFFF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B) Small-scale embedded systems</a:t>
            </a:r>
          </a:p>
          <a:p>
            <a:pPr marL="703650" lvl="1" indent="-351825" algn="just">
              <a:lnSpc>
                <a:spcPts val="5345"/>
              </a:lnSpc>
              <a:buFont typeface="Arial"/>
              <a:buChar char="•"/>
            </a:pPr>
            <a:r>
              <a:rPr lang="en-US" sz="3259" spc="-97">
                <a:solidFill>
                  <a:srgbClr val="FFFFFF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C) Large-scale embedded systems</a:t>
            </a:r>
          </a:p>
          <a:p>
            <a:pPr marL="703650" lvl="1" indent="-351825" algn="just">
              <a:lnSpc>
                <a:spcPts val="5345"/>
              </a:lnSpc>
              <a:buFont typeface="Arial"/>
              <a:buChar char="•"/>
            </a:pPr>
            <a:r>
              <a:rPr lang="en-US" sz="3259" spc="-97">
                <a:solidFill>
                  <a:srgbClr val="FFFFFF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D) High-power embedded systems</a:t>
            </a:r>
          </a:p>
          <a:p>
            <a:pPr algn="just">
              <a:lnSpc>
                <a:spcPts val="5345"/>
              </a:lnSpc>
            </a:pPr>
            <a:endParaRPr lang="en-US" sz="3259" spc="-97">
              <a:solidFill>
                <a:srgbClr val="FFFFFF"/>
              </a:solidFill>
              <a:latin typeface="More Sugar Thin"/>
              <a:ea typeface="More Sugar Thin"/>
              <a:cs typeface="More Sugar Thin"/>
              <a:sym typeface="More Sugar Thin"/>
            </a:endParaRPr>
          </a:p>
          <a:p>
            <a:pPr marL="703650" lvl="1" indent="-351825" algn="just">
              <a:lnSpc>
                <a:spcPts val="5345"/>
              </a:lnSpc>
              <a:buFont typeface="Arial"/>
              <a:buChar char="•"/>
            </a:pPr>
            <a:r>
              <a:rPr lang="en-US" sz="3259" spc="-97">
                <a:solidFill>
                  <a:srgbClr val="FFFFFF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What type of embedded system is a smart thermostat?</a:t>
            </a:r>
          </a:p>
          <a:p>
            <a:pPr marL="703650" lvl="1" indent="-351825" algn="just">
              <a:lnSpc>
                <a:spcPts val="5345"/>
              </a:lnSpc>
              <a:buFont typeface="Arial"/>
              <a:buChar char="•"/>
            </a:pPr>
            <a:r>
              <a:rPr lang="en-US" sz="3259" spc="-97">
                <a:solidFill>
                  <a:srgbClr val="FFFFFF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A) Low-power embedded system</a:t>
            </a:r>
          </a:p>
          <a:p>
            <a:pPr marL="703650" lvl="1" indent="-351825" algn="just">
              <a:lnSpc>
                <a:spcPts val="5345"/>
              </a:lnSpc>
              <a:buFont typeface="Arial"/>
              <a:buChar char="•"/>
            </a:pPr>
            <a:r>
              <a:rPr lang="en-US" sz="3259" spc="-97">
                <a:solidFill>
                  <a:srgbClr val="FFFFFF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B) Small-scale embedded system</a:t>
            </a:r>
          </a:p>
          <a:p>
            <a:pPr marL="703650" lvl="1" indent="-351825" algn="just">
              <a:lnSpc>
                <a:spcPts val="5345"/>
              </a:lnSpc>
              <a:buFont typeface="Arial"/>
              <a:buChar char="•"/>
            </a:pPr>
            <a:r>
              <a:rPr lang="en-US" sz="3259" spc="-97">
                <a:solidFill>
                  <a:srgbClr val="FFFFFF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C) Medium-scale embedded system</a:t>
            </a:r>
          </a:p>
          <a:p>
            <a:pPr marL="703650" lvl="1" indent="-351825" algn="just">
              <a:lnSpc>
                <a:spcPts val="5345"/>
              </a:lnSpc>
              <a:buFont typeface="Arial"/>
              <a:buChar char="•"/>
            </a:pPr>
            <a:r>
              <a:rPr lang="en-US" sz="3259" spc="-97">
                <a:solidFill>
                  <a:srgbClr val="FFFFFF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D) Hard real-time embedded system</a:t>
            </a:r>
          </a:p>
          <a:p>
            <a:pPr algn="just">
              <a:lnSpc>
                <a:spcPts val="5345"/>
              </a:lnSpc>
            </a:pPr>
            <a:endParaRPr lang="en-US" sz="3259" spc="-97">
              <a:solidFill>
                <a:srgbClr val="FFFFFF"/>
              </a:solidFill>
              <a:latin typeface="More Sugar Thin"/>
              <a:ea typeface="More Sugar Thin"/>
              <a:cs typeface="More Sugar Thin"/>
              <a:sym typeface="More Sugar Thin"/>
            </a:endParaRPr>
          </a:p>
          <a:p>
            <a:pPr algn="just">
              <a:lnSpc>
                <a:spcPts val="5345"/>
              </a:lnSpc>
            </a:pPr>
            <a:endParaRPr lang="en-US" sz="3259" spc="-97">
              <a:solidFill>
                <a:srgbClr val="FFFFFF"/>
              </a:solidFill>
              <a:latin typeface="More Sugar Thin"/>
              <a:ea typeface="More Sugar Thin"/>
              <a:cs typeface="More Sugar Thin"/>
              <a:sym typeface="More Sugar Thin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824812" y="9401600"/>
            <a:ext cx="1918053" cy="383611"/>
          </a:xfrm>
          <a:custGeom>
            <a:avLst/>
            <a:gdLst/>
            <a:ahLst/>
            <a:cxnLst/>
            <a:rect l="l" t="t" r="r" b="b"/>
            <a:pathLst>
              <a:path w="1918053" h="383611">
                <a:moveTo>
                  <a:pt x="0" y="0"/>
                </a:moveTo>
                <a:lnTo>
                  <a:pt x="1918053" y="0"/>
                </a:lnTo>
                <a:lnTo>
                  <a:pt x="1918053" y="383610"/>
                </a:lnTo>
                <a:lnTo>
                  <a:pt x="0" y="3836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5183095" y="9401600"/>
            <a:ext cx="1918053" cy="383611"/>
          </a:xfrm>
          <a:custGeom>
            <a:avLst/>
            <a:gdLst/>
            <a:ahLst/>
            <a:cxnLst/>
            <a:rect l="l" t="t" r="r" b="b"/>
            <a:pathLst>
              <a:path w="1918053" h="383611">
                <a:moveTo>
                  <a:pt x="0" y="0"/>
                </a:moveTo>
                <a:lnTo>
                  <a:pt x="1918054" y="0"/>
                </a:lnTo>
                <a:lnTo>
                  <a:pt x="1918054" y="383610"/>
                </a:lnTo>
                <a:lnTo>
                  <a:pt x="0" y="3836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56130" y="312830"/>
            <a:ext cx="11552535" cy="103696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03650" lvl="1" indent="-351825" algn="l">
              <a:lnSpc>
                <a:spcPts val="5345"/>
              </a:lnSpc>
              <a:buFont typeface="Arial"/>
              <a:buChar char="•"/>
            </a:pPr>
            <a:r>
              <a:rPr lang="en-US" sz="3259" spc="-97">
                <a:solidFill>
                  <a:srgbClr val="FFFFFF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Which of the following best describes the characteristic of a hard real-time embedded system?</a:t>
            </a:r>
          </a:p>
          <a:p>
            <a:pPr marL="703650" lvl="1" indent="-351825" algn="l">
              <a:lnSpc>
                <a:spcPts val="5345"/>
              </a:lnSpc>
              <a:buFont typeface="Arial"/>
              <a:buChar char="•"/>
            </a:pPr>
            <a:r>
              <a:rPr lang="en-US" sz="3259" spc="-97">
                <a:solidFill>
                  <a:srgbClr val="FFFFFF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A) No strict time limits</a:t>
            </a:r>
          </a:p>
          <a:p>
            <a:pPr marL="703650" lvl="1" indent="-351825" algn="l">
              <a:lnSpc>
                <a:spcPts val="5345"/>
              </a:lnSpc>
              <a:buFont typeface="Arial"/>
              <a:buChar char="•"/>
            </a:pPr>
            <a:r>
              <a:rPr lang="en-US" sz="3259" spc="-97">
                <a:solidFill>
                  <a:srgbClr val="FFFFFF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B) Can handle minor delays</a:t>
            </a:r>
          </a:p>
          <a:p>
            <a:pPr marL="703650" lvl="1" indent="-351825" algn="l">
              <a:lnSpc>
                <a:spcPts val="5345"/>
              </a:lnSpc>
              <a:buFont typeface="Arial"/>
              <a:buChar char="•"/>
            </a:pPr>
            <a:r>
              <a:rPr lang="en-US" sz="3259" spc="-97">
                <a:solidFill>
                  <a:srgbClr val="FFFFFF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C) Must respond within a defined time limit</a:t>
            </a:r>
          </a:p>
          <a:p>
            <a:pPr marL="703650" lvl="1" indent="-351825" algn="l">
              <a:lnSpc>
                <a:spcPts val="5345"/>
              </a:lnSpc>
              <a:buFont typeface="Arial"/>
              <a:buChar char="•"/>
            </a:pPr>
            <a:r>
              <a:rPr lang="en-US" sz="3259" spc="-97">
                <a:solidFill>
                  <a:srgbClr val="FFFFFF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D) Operates with minimal power</a:t>
            </a:r>
          </a:p>
          <a:p>
            <a:pPr algn="l">
              <a:lnSpc>
                <a:spcPts val="5345"/>
              </a:lnSpc>
            </a:pPr>
            <a:endParaRPr lang="en-US" sz="3259" spc="-97">
              <a:solidFill>
                <a:srgbClr val="FFFFFF"/>
              </a:solidFill>
              <a:latin typeface="More Sugar Thin"/>
              <a:ea typeface="More Sugar Thin"/>
              <a:cs typeface="More Sugar Thin"/>
              <a:sym typeface="More Sugar Thin"/>
            </a:endParaRPr>
          </a:p>
          <a:p>
            <a:pPr marL="703650" lvl="1" indent="-351825" algn="l">
              <a:lnSpc>
                <a:spcPts val="5345"/>
              </a:lnSpc>
              <a:buFont typeface="Arial"/>
              <a:buChar char="•"/>
            </a:pPr>
            <a:r>
              <a:rPr lang="en-US" sz="3259" spc="-97">
                <a:solidFill>
                  <a:srgbClr val="FFFFFF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An industrial robotic arm used in a factory is classified as which type of embedded system?</a:t>
            </a:r>
          </a:p>
          <a:p>
            <a:pPr marL="703650" lvl="1" indent="-351825" algn="l">
              <a:lnSpc>
                <a:spcPts val="5345"/>
              </a:lnSpc>
              <a:buFont typeface="Arial"/>
              <a:buChar char="•"/>
            </a:pPr>
            <a:r>
              <a:rPr lang="en-US" sz="3259" spc="-97">
                <a:solidFill>
                  <a:srgbClr val="FFFFFF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A) Small-scale embedded system</a:t>
            </a:r>
          </a:p>
          <a:p>
            <a:pPr marL="703650" lvl="1" indent="-351825" algn="l">
              <a:lnSpc>
                <a:spcPts val="5345"/>
              </a:lnSpc>
              <a:buFont typeface="Arial"/>
              <a:buChar char="•"/>
            </a:pPr>
            <a:r>
              <a:rPr lang="en-US" sz="3259" spc="-97">
                <a:solidFill>
                  <a:srgbClr val="FFFFFF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B) Real-time embedded system</a:t>
            </a:r>
          </a:p>
          <a:p>
            <a:pPr marL="703650" lvl="1" indent="-351825" algn="l">
              <a:lnSpc>
                <a:spcPts val="5345"/>
              </a:lnSpc>
              <a:buFont typeface="Arial"/>
              <a:buChar char="•"/>
            </a:pPr>
            <a:r>
              <a:rPr lang="en-US" sz="3259" spc="-97">
                <a:solidFill>
                  <a:srgbClr val="FFFFFF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C) Large-scale embedded system</a:t>
            </a:r>
          </a:p>
          <a:p>
            <a:pPr marL="703650" lvl="1" indent="-351825" algn="l">
              <a:lnSpc>
                <a:spcPts val="5345"/>
              </a:lnSpc>
              <a:buFont typeface="Arial"/>
              <a:buChar char="•"/>
            </a:pPr>
            <a:r>
              <a:rPr lang="en-US" sz="3259" spc="-97">
                <a:solidFill>
                  <a:srgbClr val="FFFFFF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D) Low-power embedded system</a:t>
            </a:r>
          </a:p>
          <a:p>
            <a:pPr algn="l">
              <a:lnSpc>
                <a:spcPts val="5345"/>
              </a:lnSpc>
            </a:pPr>
            <a:endParaRPr lang="en-US" sz="3259" spc="-97">
              <a:solidFill>
                <a:srgbClr val="FFFFFF"/>
              </a:solidFill>
              <a:latin typeface="More Sugar Thin"/>
              <a:ea typeface="More Sugar Thin"/>
              <a:cs typeface="More Sugar Thin"/>
              <a:sym typeface="More Sugar Thin"/>
            </a:endParaRPr>
          </a:p>
          <a:p>
            <a:pPr algn="l">
              <a:lnSpc>
                <a:spcPts val="5345"/>
              </a:lnSpc>
            </a:pPr>
            <a:endParaRPr lang="en-US" sz="3259" spc="-97">
              <a:solidFill>
                <a:srgbClr val="FFFFFF"/>
              </a:solidFill>
              <a:latin typeface="More Sugar Thin"/>
              <a:ea typeface="More Sugar Thin"/>
              <a:cs typeface="More Sugar Thin"/>
              <a:sym typeface="More Sugar Thin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824812" y="9401600"/>
            <a:ext cx="1918053" cy="383611"/>
          </a:xfrm>
          <a:custGeom>
            <a:avLst/>
            <a:gdLst/>
            <a:ahLst/>
            <a:cxnLst/>
            <a:rect l="l" t="t" r="r" b="b"/>
            <a:pathLst>
              <a:path w="1918053" h="383611">
                <a:moveTo>
                  <a:pt x="0" y="0"/>
                </a:moveTo>
                <a:lnTo>
                  <a:pt x="1918053" y="0"/>
                </a:lnTo>
                <a:lnTo>
                  <a:pt x="1918053" y="383610"/>
                </a:lnTo>
                <a:lnTo>
                  <a:pt x="0" y="3836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5183095" y="9401600"/>
            <a:ext cx="1918053" cy="383611"/>
          </a:xfrm>
          <a:custGeom>
            <a:avLst/>
            <a:gdLst/>
            <a:ahLst/>
            <a:cxnLst/>
            <a:rect l="l" t="t" r="r" b="b"/>
            <a:pathLst>
              <a:path w="1918053" h="383611">
                <a:moveTo>
                  <a:pt x="0" y="0"/>
                </a:moveTo>
                <a:lnTo>
                  <a:pt x="1918054" y="0"/>
                </a:lnTo>
                <a:lnTo>
                  <a:pt x="1918054" y="383610"/>
                </a:lnTo>
                <a:lnTo>
                  <a:pt x="0" y="3836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373549" y="241555"/>
            <a:ext cx="11552535" cy="96705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03650" lvl="1" indent="-351825" algn="l">
              <a:lnSpc>
                <a:spcPts val="5345"/>
              </a:lnSpc>
              <a:buFont typeface="Arial"/>
              <a:buChar char="•"/>
            </a:pPr>
            <a:r>
              <a:rPr lang="en-US" sz="3259" spc="-97">
                <a:solidFill>
                  <a:srgbClr val="FFFFFF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Which system is an example of a low-power embedded system?</a:t>
            </a:r>
          </a:p>
          <a:p>
            <a:pPr marL="703650" lvl="1" indent="-351825" algn="l">
              <a:lnSpc>
                <a:spcPts val="5345"/>
              </a:lnSpc>
              <a:buFont typeface="Arial"/>
              <a:buChar char="•"/>
            </a:pPr>
            <a:r>
              <a:rPr lang="en-US" sz="3259" spc="-97">
                <a:solidFill>
                  <a:srgbClr val="FFFFFF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A) MRI machine</a:t>
            </a:r>
          </a:p>
          <a:p>
            <a:pPr marL="703650" lvl="1" indent="-351825" algn="l">
              <a:lnSpc>
                <a:spcPts val="5345"/>
              </a:lnSpc>
              <a:buFont typeface="Arial"/>
              <a:buChar char="•"/>
            </a:pPr>
            <a:r>
              <a:rPr lang="en-US" sz="3259" spc="-97">
                <a:solidFill>
                  <a:srgbClr val="FFFFFF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B) Digital watch</a:t>
            </a:r>
          </a:p>
          <a:p>
            <a:pPr marL="703650" lvl="1" indent="-351825" algn="l">
              <a:lnSpc>
                <a:spcPts val="5345"/>
              </a:lnSpc>
              <a:buFont typeface="Arial"/>
              <a:buChar char="•"/>
            </a:pPr>
            <a:r>
              <a:rPr lang="en-US" sz="3259" spc="-97">
                <a:solidFill>
                  <a:srgbClr val="FFFFFF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C) Smartwatch</a:t>
            </a:r>
          </a:p>
          <a:p>
            <a:pPr marL="703650" lvl="1" indent="-351825" algn="l">
              <a:lnSpc>
                <a:spcPts val="5345"/>
              </a:lnSpc>
              <a:buFont typeface="Arial"/>
              <a:buChar char="•"/>
            </a:pPr>
            <a:r>
              <a:rPr lang="en-US" sz="3259" spc="-97">
                <a:solidFill>
                  <a:srgbClr val="FFFFFF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D) Robotic arm</a:t>
            </a:r>
          </a:p>
          <a:p>
            <a:pPr algn="l">
              <a:lnSpc>
                <a:spcPts val="5345"/>
              </a:lnSpc>
            </a:pPr>
            <a:endParaRPr lang="en-US" sz="3259" spc="-97">
              <a:solidFill>
                <a:srgbClr val="FFFFFF"/>
              </a:solidFill>
              <a:latin typeface="More Sugar Thin"/>
              <a:ea typeface="More Sugar Thin"/>
              <a:cs typeface="More Sugar Thin"/>
              <a:sym typeface="More Sugar Thin"/>
            </a:endParaRPr>
          </a:p>
          <a:p>
            <a:pPr marL="703650" lvl="1" indent="-351825" algn="l">
              <a:lnSpc>
                <a:spcPts val="5345"/>
              </a:lnSpc>
              <a:buFont typeface="Arial"/>
              <a:buChar char="•"/>
            </a:pPr>
            <a:r>
              <a:rPr lang="en-US" sz="3259" spc="-97">
                <a:solidFill>
                  <a:srgbClr val="FFFFFF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Video streaming services fall under which type of real-time system?</a:t>
            </a:r>
          </a:p>
          <a:p>
            <a:pPr marL="703650" lvl="1" indent="-351825" algn="l">
              <a:lnSpc>
                <a:spcPts val="5345"/>
              </a:lnSpc>
              <a:buFont typeface="Arial"/>
              <a:buChar char="•"/>
            </a:pPr>
            <a:r>
              <a:rPr lang="en-US" sz="3259" spc="-97">
                <a:solidFill>
                  <a:srgbClr val="FFFFFF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A) Hard real-time system</a:t>
            </a:r>
          </a:p>
          <a:p>
            <a:pPr marL="703650" lvl="1" indent="-351825" algn="l">
              <a:lnSpc>
                <a:spcPts val="5345"/>
              </a:lnSpc>
              <a:buFont typeface="Arial"/>
              <a:buChar char="•"/>
            </a:pPr>
            <a:r>
              <a:rPr lang="en-US" sz="3259" spc="-97">
                <a:solidFill>
                  <a:srgbClr val="FFFFFF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B) Small-scale system</a:t>
            </a:r>
          </a:p>
          <a:p>
            <a:pPr marL="703650" lvl="1" indent="-351825" algn="l">
              <a:lnSpc>
                <a:spcPts val="5345"/>
              </a:lnSpc>
              <a:buFont typeface="Arial"/>
              <a:buChar char="•"/>
            </a:pPr>
            <a:r>
              <a:rPr lang="en-US" sz="3259" spc="-97">
                <a:solidFill>
                  <a:srgbClr val="FFFFFF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C) Soft real-time system</a:t>
            </a:r>
          </a:p>
          <a:p>
            <a:pPr marL="703650" lvl="1" indent="-351825" algn="l">
              <a:lnSpc>
                <a:spcPts val="5345"/>
              </a:lnSpc>
              <a:buFont typeface="Arial"/>
              <a:buChar char="•"/>
            </a:pPr>
            <a:r>
              <a:rPr lang="en-US" sz="3259" spc="-97">
                <a:solidFill>
                  <a:srgbClr val="FFFFFF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D) High-power system</a:t>
            </a:r>
          </a:p>
          <a:p>
            <a:pPr algn="l">
              <a:lnSpc>
                <a:spcPts val="5345"/>
              </a:lnSpc>
            </a:pPr>
            <a:endParaRPr lang="en-US" sz="3259" spc="-97">
              <a:solidFill>
                <a:srgbClr val="FFFFFF"/>
              </a:solidFill>
              <a:latin typeface="More Sugar Thin"/>
              <a:ea typeface="More Sugar Thin"/>
              <a:cs typeface="More Sugar Thin"/>
              <a:sym typeface="More Sugar Thin"/>
            </a:endParaRPr>
          </a:p>
          <a:p>
            <a:pPr algn="l">
              <a:lnSpc>
                <a:spcPts val="5345"/>
              </a:lnSpc>
            </a:pPr>
            <a:endParaRPr lang="en-US" sz="3259" spc="-97">
              <a:solidFill>
                <a:srgbClr val="FFFFFF"/>
              </a:solidFill>
              <a:latin typeface="More Sugar Thin"/>
              <a:ea typeface="More Sugar Thin"/>
              <a:cs typeface="More Sugar Thin"/>
              <a:sym typeface="More Sugar Thin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824812" y="9401600"/>
            <a:ext cx="1918053" cy="383611"/>
          </a:xfrm>
          <a:custGeom>
            <a:avLst/>
            <a:gdLst/>
            <a:ahLst/>
            <a:cxnLst/>
            <a:rect l="l" t="t" r="r" b="b"/>
            <a:pathLst>
              <a:path w="1918053" h="383611">
                <a:moveTo>
                  <a:pt x="0" y="0"/>
                </a:moveTo>
                <a:lnTo>
                  <a:pt x="1918053" y="0"/>
                </a:lnTo>
                <a:lnTo>
                  <a:pt x="1918053" y="383610"/>
                </a:lnTo>
                <a:lnTo>
                  <a:pt x="0" y="3836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5183095" y="9401600"/>
            <a:ext cx="1918053" cy="383611"/>
          </a:xfrm>
          <a:custGeom>
            <a:avLst/>
            <a:gdLst/>
            <a:ahLst/>
            <a:cxnLst/>
            <a:rect l="l" t="t" r="r" b="b"/>
            <a:pathLst>
              <a:path w="1918053" h="383611">
                <a:moveTo>
                  <a:pt x="0" y="0"/>
                </a:moveTo>
                <a:lnTo>
                  <a:pt x="1918054" y="0"/>
                </a:lnTo>
                <a:lnTo>
                  <a:pt x="1918054" y="383610"/>
                </a:lnTo>
                <a:lnTo>
                  <a:pt x="0" y="3836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579032" y="241555"/>
            <a:ext cx="11552535" cy="96705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03650" lvl="1" indent="-351825" algn="l">
              <a:lnSpc>
                <a:spcPts val="5345"/>
              </a:lnSpc>
              <a:buFont typeface="Arial"/>
              <a:buChar char="•"/>
            </a:pPr>
            <a:r>
              <a:rPr lang="en-US" sz="3259" spc="-97">
                <a:solidFill>
                  <a:srgbClr val="FFFFFF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What type of embedded system is used in microwave ovens?</a:t>
            </a:r>
          </a:p>
          <a:p>
            <a:pPr marL="703650" lvl="1" indent="-351825" algn="l">
              <a:lnSpc>
                <a:spcPts val="5345"/>
              </a:lnSpc>
              <a:buFont typeface="Arial"/>
              <a:buChar char="•"/>
            </a:pPr>
            <a:r>
              <a:rPr lang="en-US" sz="3259" spc="-97">
                <a:solidFill>
                  <a:srgbClr val="FFFFFF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A) ASIC-based embedded system</a:t>
            </a:r>
          </a:p>
          <a:p>
            <a:pPr marL="703650" lvl="1" indent="-351825" algn="l">
              <a:lnSpc>
                <a:spcPts val="5345"/>
              </a:lnSpc>
              <a:buFont typeface="Arial"/>
              <a:buChar char="•"/>
            </a:pPr>
            <a:r>
              <a:rPr lang="en-US" sz="3259" spc="-97">
                <a:solidFill>
                  <a:srgbClr val="FFFFFF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B) Small-scale embedded system</a:t>
            </a:r>
          </a:p>
          <a:p>
            <a:pPr marL="703650" lvl="1" indent="-351825" algn="l">
              <a:lnSpc>
                <a:spcPts val="5345"/>
              </a:lnSpc>
              <a:buFont typeface="Arial"/>
              <a:buChar char="•"/>
            </a:pPr>
            <a:r>
              <a:rPr lang="en-US" sz="3259" spc="-97">
                <a:solidFill>
                  <a:srgbClr val="FFFFFF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C) Real-time embedded system</a:t>
            </a:r>
          </a:p>
          <a:p>
            <a:pPr marL="703650" lvl="1" indent="-351825" algn="l">
              <a:lnSpc>
                <a:spcPts val="5345"/>
              </a:lnSpc>
              <a:buFont typeface="Arial"/>
              <a:buChar char="•"/>
            </a:pPr>
            <a:r>
              <a:rPr lang="en-US" sz="3259" spc="-97">
                <a:solidFill>
                  <a:srgbClr val="FFFFFF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D) Low-power embedded system</a:t>
            </a:r>
          </a:p>
          <a:p>
            <a:pPr algn="l">
              <a:lnSpc>
                <a:spcPts val="5345"/>
              </a:lnSpc>
            </a:pPr>
            <a:endParaRPr lang="en-US" sz="3259" spc="-97">
              <a:solidFill>
                <a:srgbClr val="FFFFFF"/>
              </a:solidFill>
              <a:latin typeface="More Sugar Thin"/>
              <a:ea typeface="More Sugar Thin"/>
              <a:cs typeface="More Sugar Thin"/>
              <a:sym typeface="More Sugar Thin"/>
            </a:endParaRPr>
          </a:p>
          <a:p>
            <a:pPr marL="703650" lvl="1" indent="-351825" algn="l">
              <a:lnSpc>
                <a:spcPts val="5345"/>
              </a:lnSpc>
              <a:buFont typeface="Arial"/>
              <a:buChar char="•"/>
            </a:pPr>
            <a:r>
              <a:rPr lang="en-US" sz="3259" spc="-97">
                <a:solidFill>
                  <a:srgbClr val="FFFFFF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Which of the following systems uses an Application-Specific Integrated Circuit (ASIC)?</a:t>
            </a:r>
          </a:p>
          <a:p>
            <a:pPr marL="703650" lvl="1" indent="-351825" algn="l">
              <a:lnSpc>
                <a:spcPts val="5345"/>
              </a:lnSpc>
              <a:buFont typeface="Arial"/>
              <a:buChar char="•"/>
            </a:pPr>
            <a:r>
              <a:rPr lang="en-US" sz="3259" spc="-97">
                <a:solidFill>
                  <a:srgbClr val="FFFFFF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A) Digital watch</a:t>
            </a:r>
          </a:p>
          <a:p>
            <a:pPr marL="703650" lvl="1" indent="-351825" algn="l">
              <a:lnSpc>
                <a:spcPts val="5345"/>
              </a:lnSpc>
              <a:buFont typeface="Arial"/>
              <a:buChar char="•"/>
            </a:pPr>
            <a:r>
              <a:rPr lang="en-US" sz="3259" spc="-97">
                <a:solidFill>
                  <a:srgbClr val="FFFFFF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B) Video streaming device</a:t>
            </a:r>
          </a:p>
          <a:p>
            <a:pPr marL="703650" lvl="1" indent="-351825" algn="l">
              <a:lnSpc>
                <a:spcPts val="5345"/>
              </a:lnSpc>
              <a:buFont typeface="Arial"/>
              <a:buChar char="•"/>
            </a:pPr>
            <a:r>
              <a:rPr lang="en-US" sz="3259" spc="-97">
                <a:solidFill>
                  <a:srgbClr val="FFFFFF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C) Audio amplifier</a:t>
            </a:r>
          </a:p>
          <a:p>
            <a:pPr marL="703650" lvl="1" indent="-351825" algn="l">
              <a:lnSpc>
                <a:spcPts val="5345"/>
              </a:lnSpc>
              <a:buFont typeface="Arial"/>
              <a:buChar char="•"/>
            </a:pPr>
            <a:r>
              <a:rPr lang="en-US" sz="3259" spc="-97">
                <a:solidFill>
                  <a:srgbClr val="FFFFFF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D) Smart thermostat</a:t>
            </a:r>
          </a:p>
          <a:p>
            <a:pPr algn="l">
              <a:lnSpc>
                <a:spcPts val="5345"/>
              </a:lnSpc>
            </a:pPr>
            <a:endParaRPr lang="en-US" sz="3259" spc="-97">
              <a:solidFill>
                <a:srgbClr val="FFFFFF"/>
              </a:solidFill>
              <a:latin typeface="More Sugar Thin"/>
              <a:ea typeface="More Sugar Thin"/>
              <a:cs typeface="More Sugar Thin"/>
              <a:sym typeface="More Sugar Thin"/>
            </a:endParaRPr>
          </a:p>
          <a:p>
            <a:pPr algn="l">
              <a:lnSpc>
                <a:spcPts val="5345"/>
              </a:lnSpc>
            </a:pPr>
            <a:endParaRPr lang="en-US" sz="3259" spc="-97">
              <a:solidFill>
                <a:srgbClr val="FFFFFF"/>
              </a:solidFill>
              <a:latin typeface="More Sugar Thin"/>
              <a:ea typeface="More Sugar Thin"/>
              <a:cs typeface="More Sugar Thin"/>
              <a:sym typeface="More Sugar Thin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824812" y="9401600"/>
            <a:ext cx="1918053" cy="383611"/>
          </a:xfrm>
          <a:custGeom>
            <a:avLst/>
            <a:gdLst/>
            <a:ahLst/>
            <a:cxnLst/>
            <a:rect l="l" t="t" r="r" b="b"/>
            <a:pathLst>
              <a:path w="1918053" h="383611">
                <a:moveTo>
                  <a:pt x="0" y="0"/>
                </a:moveTo>
                <a:lnTo>
                  <a:pt x="1918053" y="0"/>
                </a:lnTo>
                <a:lnTo>
                  <a:pt x="1918053" y="383610"/>
                </a:lnTo>
                <a:lnTo>
                  <a:pt x="0" y="3836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5183095" y="9401600"/>
            <a:ext cx="1918053" cy="383611"/>
          </a:xfrm>
          <a:custGeom>
            <a:avLst/>
            <a:gdLst/>
            <a:ahLst/>
            <a:cxnLst/>
            <a:rect l="l" t="t" r="r" b="b"/>
            <a:pathLst>
              <a:path w="1918053" h="383611">
                <a:moveTo>
                  <a:pt x="0" y="0"/>
                </a:moveTo>
                <a:lnTo>
                  <a:pt x="1918054" y="0"/>
                </a:lnTo>
                <a:lnTo>
                  <a:pt x="1918054" y="383610"/>
                </a:lnTo>
                <a:lnTo>
                  <a:pt x="0" y="3836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549678" y="218695"/>
            <a:ext cx="11552535" cy="8759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03650" lvl="1" indent="-351825" algn="l">
              <a:lnSpc>
                <a:spcPts val="5345"/>
              </a:lnSpc>
              <a:buFont typeface="Arial"/>
              <a:buChar char="•"/>
            </a:pPr>
            <a:r>
              <a:rPr lang="en-US" sz="3259" spc="-97" dirty="0">
                <a:solidFill>
                  <a:srgbClr val="FFFFFF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What is the primary requirement of a hard real-time embedded system like a pacemaker?</a:t>
            </a:r>
          </a:p>
          <a:p>
            <a:pPr marL="703650" lvl="1" indent="-351825" algn="l">
              <a:lnSpc>
                <a:spcPts val="5345"/>
              </a:lnSpc>
              <a:buFont typeface="Arial"/>
              <a:buChar char="•"/>
            </a:pPr>
            <a:r>
              <a:rPr lang="en-US" sz="3259" spc="-97" dirty="0">
                <a:solidFill>
                  <a:srgbClr val="FFFFFF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A) Minimal power consumption</a:t>
            </a:r>
          </a:p>
          <a:p>
            <a:pPr marL="703650" lvl="1" indent="-351825" algn="l">
              <a:lnSpc>
                <a:spcPts val="5345"/>
              </a:lnSpc>
              <a:buFont typeface="Arial"/>
              <a:buChar char="•"/>
            </a:pPr>
            <a:r>
              <a:rPr lang="en-US" sz="3259" spc="-97" dirty="0">
                <a:solidFill>
                  <a:srgbClr val="FFFFFF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B) Non-critical response time</a:t>
            </a:r>
          </a:p>
          <a:p>
            <a:pPr marL="703650" lvl="1" indent="-351825" algn="l">
              <a:lnSpc>
                <a:spcPts val="5345"/>
              </a:lnSpc>
              <a:buFont typeface="Arial"/>
              <a:buChar char="•"/>
            </a:pPr>
            <a:r>
              <a:rPr lang="en-US" sz="3259" spc="-97" dirty="0">
                <a:solidFill>
                  <a:srgbClr val="FFFFFF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C) Guaranteed response within strict timing constraints</a:t>
            </a:r>
          </a:p>
          <a:p>
            <a:pPr marL="703650" lvl="1" indent="-351825" algn="l">
              <a:lnSpc>
                <a:spcPts val="5345"/>
              </a:lnSpc>
              <a:buFont typeface="Arial"/>
              <a:buChar char="•"/>
            </a:pPr>
            <a:r>
              <a:rPr lang="en-US" sz="3259" spc="-97" dirty="0">
                <a:solidFill>
                  <a:srgbClr val="FFFFFF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D) High storage capacity</a:t>
            </a:r>
          </a:p>
          <a:p>
            <a:pPr marL="703650" lvl="1" indent="-351825" algn="l">
              <a:lnSpc>
                <a:spcPts val="5345"/>
              </a:lnSpc>
              <a:buFont typeface="Arial"/>
              <a:buChar char="•"/>
            </a:pPr>
            <a:r>
              <a:rPr lang="en-US" sz="3259" spc="-97" dirty="0">
                <a:solidFill>
                  <a:srgbClr val="FFFFFF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Answer: C</a:t>
            </a:r>
          </a:p>
          <a:p>
            <a:pPr marL="703650" lvl="1" indent="-351825" algn="l">
              <a:lnSpc>
                <a:spcPts val="5345"/>
              </a:lnSpc>
              <a:buFont typeface="Arial"/>
              <a:buChar char="•"/>
            </a:pPr>
            <a:r>
              <a:rPr lang="en-US" sz="3259" spc="-97" dirty="0">
                <a:solidFill>
                  <a:srgbClr val="FFFFFF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An embedded system in an MRI machine is best described as:</a:t>
            </a:r>
          </a:p>
          <a:p>
            <a:pPr marL="703650" lvl="1" indent="-351825" algn="l">
              <a:lnSpc>
                <a:spcPts val="5345"/>
              </a:lnSpc>
              <a:buFont typeface="Arial"/>
              <a:buChar char="•"/>
            </a:pPr>
            <a:r>
              <a:rPr lang="en-US" sz="3259" spc="-97" dirty="0">
                <a:solidFill>
                  <a:srgbClr val="FFFFFF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A) Low-power and small-scale</a:t>
            </a:r>
          </a:p>
          <a:p>
            <a:pPr marL="703650" lvl="1" indent="-351825" algn="l">
              <a:lnSpc>
                <a:spcPts val="5345"/>
              </a:lnSpc>
              <a:buFont typeface="Arial"/>
              <a:buChar char="•"/>
            </a:pPr>
            <a:r>
              <a:rPr lang="en-US" sz="3259" spc="-97" dirty="0">
                <a:solidFill>
                  <a:srgbClr val="FFFFFF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B) Medium-scale and energy-efficient</a:t>
            </a:r>
          </a:p>
          <a:p>
            <a:pPr marL="703650" lvl="1" indent="-351825" algn="l">
              <a:lnSpc>
                <a:spcPts val="5345"/>
              </a:lnSpc>
              <a:buFont typeface="Arial"/>
              <a:buChar char="•"/>
            </a:pPr>
            <a:r>
              <a:rPr lang="en-US" sz="3259" spc="-97" dirty="0">
                <a:solidFill>
                  <a:srgbClr val="FFFFFF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C) High-power and complex</a:t>
            </a:r>
          </a:p>
          <a:p>
            <a:pPr marL="703650" lvl="1" indent="-351825" algn="l">
              <a:lnSpc>
                <a:spcPts val="5345"/>
              </a:lnSpc>
              <a:buFont typeface="Arial"/>
              <a:buChar char="•"/>
            </a:pPr>
            <a:r>
              <a:rPr lang="en-US" sz="3259" spc="-97" dirty="0">
                <a:solidFill>
                  <a:srgbClr val="FFFFFF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D) Real-time and portable</a:t>
            </a:r>
          </a:p>
          <a:p>
            <a:pPr algn="l">
              <a:lnSpc>
                <a:spcPts val="5345"/>
              </a:lnSpc>
            </a:pPr>
            <a:endParaRPr lang="en-US" sz="3259" spc="-97" dirty="0">
              <a:solidFill>
                <a:srgbClr val="FFFFFF"/>
              </a:solidFill>
              <a:latin typeface="More Sugar Thin"/>
              <a:ea typeface="More Sugar Thin"/>
              <a:cs typeface="More Sugar Thin"/>
              <a:sym typeface="More Sugar Thi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EB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203923" y="1028700"/>
            <a:ext cx="4662822" cy="5318808"/>
          </a:xfrm>
          <a:custGeom>
            <a:avLst/>
            <a:gdLst/>
            <a:ahLst/>
            <a:cxnLst/>
            <a:rect l="l" t="t" r="r" b="b"/>
            <a:pathLst>
              <a:path w="4662822" h="5318808">
                <a:moveTo>
                  <a:pt x="0" y="0"/>
                </a:moveTo>
                <a:lnTo>
                  <a:pt x="4662822" y="0"/>
                </a:lnTo>
                <a:lnTo>
                  <a:pt x="4662822" y="5318808"/>
                </a:lnTo>
                <a:lnTo>
                  <a:pt x="0" y="53188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14829101" y="1028700"/>
            <a:ext cx="4662822" cy="5318808"/>
          </a:xfrm>
          <a:custGeom>
            <a:avLst/>
            <a:gdLst/>
            <a:ahLst/>
            <a:cxnLst/>
            <a:rect l="l" t="t" r="r" b="b"/>
            <a:pathLst>
              <a:path w="4662822" h="5318808">
                <a:moveTo>
                  <a:pt x="4662822" y="0"/>
                </a:moveTo>
                <a:lnTo>
                  <a:pt x="0" y="0"/>
                </a:lnTo>
                <a:lnTo>
                  <a:pt x="0" y="5318808"/>
                </a:lnTo>
                <a:lnTo>
                  <a:pt x="4662822" y="5318808"/>
                </a:lnTo>
                <a:lnTo>
                  <a:pt x="4662822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-270599" y="4441104"/>
            <a:ext cx="18829198" cy="6061352"/>
            <a:chOff x="0" y="0"/>
            <a:chExt cx="6256259" cy="201396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256259" cy="2013967"/>
            </a:xfrm>
            <a:custGeom>
              <a:avLst/>
              <a:gdLst/>
              <a:ahLst/>
              <a:cxnLst/>
              <a:rect l="l" t="t" r="r" b="b"/>
              <a:pathLst>
                <a:path w="6256259" h="2013967">
                  <a:moveTo>
                    <a:pt x="0" y="0"/>
                  </a:moveTo>
                  <a:lnTo>
                    <a:pt x="6256259" y="0"/>
                  </a:lnTo>
                  <a:lnTo>
                    <a:pt x="6256259" y="2013967"/>
                  </a:lnTo>
                  <a:lnTo>
                    <a:pt x="0" y="2013967"/>
                  </a:lnTo>
                  <a:close/>
                </a:path>
              </a:pathLst>
            </a:custGeom>
            <a:solidFill>
              <a:srgbClr val="3A3A66"/>
            </a:solidFill>
            <a:ln cap="sq">
              <a:noFill/>
              <a:prstDash val="solid"/>
              <a:miter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-19050"/>
              <a:ext cx="6256259" cy="20330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167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3818281" y="123825"/>
            <a:ext cx="10651438" cy="43172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1257"/>
              </a:lnSpc>
            </a:pPr>
            <a:r>
              <a:rPr lang="en-US" sz="10423" b="1">
                <a:solidFill>
                  <a:srgbClr val="3A3A66"/>
                </a:solidFill>
                <a:latin typeface="Open Sauce SemiBold Bold"/>
                <a:ea typeface="Open Sauce SemiBold Bold"/>
                <a:cs typeface="Open Sauce SemiBold Bold"/>
                <a:sym typeface="Open Sauce SemiBold Bold"/>
              </a:rPr>
              <a:t> Overview of Embedded Systems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63744" y="4909555"/>
            <a:ext cx="17160512" cy="5114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06310" lvl="1" indent="-453155" algn="l">
              <a:lnSpc>
                <a:spcPts val="5037"/>
              </a:lnSpc>
              <a:buFont typeface="Arial"/>
              <a:buChar char="•"/>
            </a:pPr>
            <a:r>
              <a:rPr lang="en-US" sz="4197" b="1" u="sng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Definition:  Embedded systems are specialized computer systems that perform dedicated functions within larger mechanical or electrical systems.</a:t>
            </a:r>
          </a:p>
          <a:p>
            <a:pPr algn="l">
              <a:lnSpc>
                <a:spcPts val="5037"/>
              </a:lnSpc>
            </a:pPr>
            <a:endParaRPr lang="en-US" sz="4197" b="1" u="sng">
              <a:solidFill>
                <a:srgbClr val="FFFFFF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  <a:p>
            <a:pPr marL="906310" lvl="1" indent="-453155" algn="l">
              <a:lnSpc>
                <a:spcPts val="5037"/>
              </a:lnSpc>
              <a:buFont typeface="Arial"/>
              <a:buChar char="•"/>
            </a:pPr>
            <a:r>
              <a:rPr lang="en-US" sz="4197" b="1" u="sng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Components: Processor, memory, input/output interfaces, and software.</a:t>
            </a:r>
          </a:p>
          <a:p>
            <a:pPr algn="l">
              <a:lnSpc>
                <a:spcPts val="5037"/>
              </a:lnSpc>
            </a:pPr>
            <a:endParaRPr lang="en-US" sz="4197" b="1" u="sng">
              <a:solidFill>
                <a:srgbClr val="FFFFFF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  <a:p>
            <a:pPr marL="906310" lvl="1" indent="-453155" algn="l">
              <a:lnSpc>
                <a:spcPts val="5037"/>
              </a:lnSpc>
              <a:buFont typeface="Arial"/>
              <a:buChar char="•"/>
            </a:pPr>
            <a:r>
              <a:rPr lang="en-US" sz="4197" b="1" u="sng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Purpose: High efficiency and reliability for specific tasks.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824812" y="9401600"/>
            <a:ext cx="1918053" cy="383611"/>
          </a:xfrm>
          <a:custGeom>
            <a:avLst/>
            <a:gdLst/>
            <a:ahLst/>
            <a:cxnLst/>
            <a:rect l="l" t="t" r="r" b="b"/>
            <a:pathLst>
              <a:path w="1918053" h="383611">
                <a:moveTo>
                  <a:pt x="0" y="0"/>
                </a:moveTo>
                <a:lnTo>
                  <a:pt x="1918053" y="0"/>
                </a:lnTo>
                <a:lnTo>
                  <a:pt x="1918053" y="383610"/>
                </a:lnTo>
                <a:lnTo>
                  <a:pt x="0" y="3836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5183095" y="9401600"/>
            <a:ext cx="1918053" cy="383611"/>
          </a:xfrm>
          <a:custGeom>
            <a:avLst/>
            <a:gdLst/>
            <a:ahLst/>
            <a:cxnLst/>
            <a:rect l="l" t="t" r="r" b="b"/>
            <a:pathLst>
              <a:path w="1918053" h="383611">
                <a:moveTo>
                  <a:pt x="0" y="0"/>
                </a:moveTo>
                <a:lnTo>
                  <a:pt x="1918054" y="0"/>
                </a:lnTo>
                <a:lnTo>
                  <a:pt x="1918054" y="383610"/>
                </a:lnTo>
                <a:lnTo>
                  <a:pt x="0" y="3836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579032" y="342185"/>
            <a:ext cx="11552535" cy="103696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03650" lvl="1" indent="-351825" algn="l">
              <a:lnSpc>
                <a:spcPts val="5345"/>
              </a:lnSpc>
              <a:buFont typeface="Arial"/>
              <a:buChar char="•"/>
            </a:pPr>
            <a:r>
              <a:rPr lang="en-US" sz="3259" spc="-97">
                <a:solidFill>
                  <a:srgbClr val="FFFFFF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What type of system is characterized by simple microcontrollers and minimal software?</a:t>
            </a:r>
          </a:p>
          <a:p>
            <a:pPr marL="703650" lvl="1" indent="-351825" algn="l">
              <a:lnSpc>
                <a:spcPts val="5345"/>
              </a:lnSpc>
              <a:buFont typeface="Arial"/>
              <a:buChar char="•"/>
            </a:pPr>
            <a:r>
              <a:rPr lang="en-US" sz="3259" spc="-97">
                <a:solidFill>
                  <a:srgbClr val="FFFFFF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A) Large-scale embedded systems</a:t>
            </a:r>
          </a:p>
          <a:p>
            <a:pPr marL="703650" lvl="1" indent="-351825" algn="l">
              <a:lnSpc>
                <a:spcPts val="5345"/>
              </a:lnSpc>
              <a:buFont typeface="Arial"/>
              <a:buChar char="•"/>
            </a:pPr>
            <a:r>
              <a:rPr lang="en-US" sz="3259" spc="-97">
                <a:solidFill>
                  <a:srgbClr val="FFFFFF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B) Medium-scale embedded systems</a:t>
            </a:r>
          </a:p>
          <a:p>
            <a:pPr marL="703650" lvl="1" indent="-351825" algn="l">
              <a:lnSpc>
                <a:spcPts val="5345"/>
              </a:lnSpc>
              <a:buFont typeface="Arial"/>
              <a:buChar char="•"/>
            </a:pPr>
            <a:r>
              <a:rPr lang="en-US" sz="3259" spc="-97">
                <a:solidFill>
                  <a:srgbClr val="FFFFFF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C) Small-scale embedded systems</a:t>
            </a:r>
          </a:p>
          <a:p>
            <a:pPr marL="703650" lvl="1" indent="-351825" algn="l">
              <a:lnSpc>
                <a:spcPts val="5345"/>
              </a:lnSpc>
              <a:buFont typeface="Arial"/>
              <a:buChar char="•"/>
            </a:pPr>
            <a:r>
              <a:rPr lang="en-US" sz="3259" spc="-97">
                <a:solidFill>
                  <a:srgbClr val="FFFFFF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D) Real-time embedded systems</a:t>
            </a:r>
          </a:p>
          <a:p>
            <a:pPr algn="l">
              <a:lnSpc>
                <a:spcPts val="5345"/>
              </a:lnSpc>
            </a:pPr>
            <a:endParaRPr lang="en-US" sz="3259" spc="-97">
              <a:solidFill>
                <a:srgbClr val="FFFFFF"/>
              </a:solidFill>
              <a:latin typeface="More Sugar Thin"/>
              <a:ea typeface="More Sugar Thin"/>
              <a:cs typeface="More Sugar Thin"/>
              <a:sym typeface="More Sugar Thin"/>
            </a:endParaRPr>
          </a:p>
          <a:p>
            <a:pPr marL="703650" lvl="1" indent="-351825" algn="l">
              <a:lnSpc>
                <a:spcPts val="5345"/>
              </a:lnSpc>
              <a:buFont typeface="Arial"/>
              <a:buChar char="•"/>
            </a:pPr>
            <a:r>
              <a:rPr lang="en-US" sz="3259" spc="-97">
                <a:solidFill>
                  <a:srgbClr val="FFFFFF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Which embedded system category best fits home automation controllers?</a:t>
            </a:r>
          </a:p>
          <a:p>
            <a:pPr marL="703650" lvl="1" indent="-351825" algn="l">
              <a:lnSpc>
                <a:spcPts val="5345"/>
              </a:lnSpc>
              <a:buFont typeface="Arial"/>
              <a:buChar char="•"/>
            </a:pPr>
            <a:r>
              <a:rPr lang="en-US" sz="3259" spc="-97">
                <a:solidFill>
                  <a:srgbClr val="FFFFFF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A) Large-scale embedded systems</a:t>
            </a:r>
          </a:p>
          <a:p>
            <a:pPr marL="703650" lvl="1" indent="-351825" algn="l">
              <a:lnSpc>
                <a:spcPts val="5345"/>
              </a:lnSpc>
              <a:buFont typeface="Arial"/>
              <a:buChar char="•"/>
            </a:pPr>
            <a:r>
              <a:rPr lang="en-US" sz="3259" spc="-97">
                <a:solidFill>
                  <a:srgbClr val="FFFFFF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B) Low-power embedded systems</a:t>
            </a:r>
          </a:p>
          <a:p>
            <a:pPr marL="703650" lvl="1" indent="-351825" algn="l">
              <a:lnSpc>
                <a:spcPts val="5345"/>
              </a:lnSpc>
              <a:buFont typeface="Arial"/>
              <a:buChar char="•"/>
            </a:pPr>
            <a:r>
              <a:rPr lang="en-US" sz="3259" spc="-97">
                <a:solidFill>
                  <a:srgbClr val="FFFFFF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C) Medium-scale embedded systems</a:t>
            </a:r>
          </a:p>
          <a:p>
            <a:pPr marL="703650" lvl="1" indent="-351825" algn="l">
              <a:lnSpc>
                <a:spcPts val="5345"/>
              </a:lnSpc>
              <a:buFont typeface="Arial"/>
              <a:buChar char="•"/>
            </a:pPr>
            <a:r>
              <a:rPr lang="en-US" sz="3259" spc="-97">
                <a:solidFill>
                  <a:srgbClr val="FFFFFF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D) Hard real-time systems</a:t>
            </a:r>
          </a:p>
          <a:p>
            <a:pPr algn="l">
              <a:lnSpc>
                <a:spcPts val="5345"/>
              </a:lnSpc>
            </a:pPr>
            <a:endParaRPr lang="en-US" sz="3259" spc="-97">
              <a:solidFill>
                <a:srgbClr val="FFFFFF"/>
              </a:solidFill>
              <a:latin typeface="More Sugar Thin"/>
              <a:ea typeface="More Sugar Thin"/>
              <a:cs typeface="More Sugar Thin"/>
              <a:sym typeface="More Sugar Thin"/>
            </a:endParaRPr>
          </a:p>
          <a:p>
            <a:pPr algn="l">
              <a:lnSpc>
                <a:spcPts val="5345"/>
              </a:lnSpc>
            </a:pPr>
            <a:endParaRPr lang="en-US" sz="3259" spc="-97">
              <a:solidFill>
                <a:srgbClr val="FFFFFF"/>
              </a:solidFill>
              <a:latin typeface="More Sugar Thin"/>
              <a:ea typeface="More Sugar Thin"/>
              <a:cs typeface="More Sugar Thin"/>
              <a:sym typeface="More Sugar Thin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824812" y="9401600"/>
            <a:ext cx="1918053" cy="383611"/>
          </a:xfrm>
          <a:custGeom>
            <a:avLst/>
            <a:gdLst/>
            <a:ahLst/>
            <a:cxnLst/>
            <a:rect l="l" t="t" r="r" b="b"/>
            <a:pathLst>
              <a:path w="1918053" h="383611">
                <a:moveTo>
                  <a:pt x="0" y="0"/>
                </a:moveTo>
                <a:lnTo>
                  <a:pt x="1918053" y="0"/>
                </a:lnTo>
                <a:lnTo>
                  <a:pt x="1918053" y="383610"/>
                </a:lnTo>
                <a:lnTo>
                  <a:pt x="0" y="3836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5183095" y="9401600"/>
            <a:ext cx="1918053" cy="383611"/>
          </a:xfrm>
          <a:custGeom>
            <a:avLst/>
            <a:gdLst/>
            <a:ahLst/>
            <a:cxnLst/>
            <a:rect l="l" t="t" r="r" b="b"/>
            <a:pathLst>
              <a:path w="1918053" h="383611">
                <a:moveTo>
                  <a:pt x="0" y="0"/>
                </a:moveTo>
                <a:lnTo>
                  <a:pt x="1918054" y="0"/>
                </a:lnTo>
                <a:lnTo>
                  <a:pt x="1918054" y="383610"/>
                </a:lnTo>
                <a:lnTo>
                  <a:pt x="0" y="3836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373549" y="342185"/>
            <a:ext cx="11552535" cy="103696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03650" lvl="1" indent="-351825" algn="l">
              <a:lnSpc>
                <a:spcPts val="5345"/>
              </a:lnSpc>
              <a:buFont typeface="Arial"/>
              <a:buChar char="•"/>
            </a:pPr>
            <a:r>
              <a:rPr lang="en-US" sz="3259" spc="-97">
                <a:solidFill>
                  <a:srgbClr val="FFFFFF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Which type of embedded system can tolerate minor delays in response time?</a:t>
            </a:r>
          </a:p>
          <a:p>
            <a:pPr marL="703650" lvl="1" indent="-351825" algn="l">
              <a:lnSpc>
                <a:spcPts val="5345"/>
              </a:lnSpc>
              <a:buFont typeface="Arial"/>
              <a:buChar char="•"/>
            </a:pPr>
            <a:r>
              <a:rPr lang="en-US" sz="3259" spc="-97">
                <a:solidFill>
                  <a:srgbClr val="FFFFFF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A) Hard real-time systems</a:t>
            </a:r>
          </a:p>
          <a:p>
            <a:pPr marL="703650" lvl="1" indent="-351825" algn="l">
              <a:lnSpc>
                <a:spcPts val="5345"/>
              </a:lnSpc>
              <a:buFont typeface="Arial"/>
              <a:buChar char="•"/>
            </a:pPr>
            <a:r>
              <a:rPr lang="en-US" sz="3259" spc="-97">
                <a:solidFill>
                  <a:srgbClr val="FFFFFF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B) Medium-scale embedded systems</a:t>
            </a:r>
          </a:p>
          <a:p>
            <a:pPr marL="703650" lvl="1" indent="-351825" algn="l">
              <a:lnSpc>
                <a:spcPts val="5345"/>
              </a:lnSpc>
              <a:buFont typeface="Arial"/>
              <a:buChar char="•"/>
            </a:pPr>
            <a:r>
              <a:rPr lang="en-US" sz="3259" spc="-97">
                <a:solidFill>
                  <a:srgbClr val="FFFFFF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C) Soft real-time systems</a:t>
            </a:r>
          </a:p>
          <a:p>
            <a:pPr marL="703650" lvl="1" indent="-351825" algn="l">
              <a:lnSpc>
                <a:spcPts val="5345"/>
              </a:lnSpc>
              <a:buFont typeface="Arial"/>
              <a:buChar char="•"/>
            </a:pPr>
            <a:r>
              <a:rPr lang="en-US" sz="3259" spc="-97">
                <a:solidFill>
                  <a:srgbClr val="FFFFFF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D) High-power embedded systems</a:t>
            </a:r>
          </a:p>
          <a:p>
            <a:pPr algn="l">
              <a:lnSpc>
                <a:spcPts val="5345"/>
              </a:lnSpc>
            </a:pPr>
            <a:endParaRPr lang="en-US" sz="3259" spc="-97">
              <a:solidFill>
                <a:srgbClr val="FFFFFF"/>
              </a:solidFill>
              <a:latin typeface="More Sugar Thin"/>
              <a:ea typeface="More Sugar Thin"/>
              <a:cs typeface="More Sugar Thin"/>
              <a:sym typeface="More Sugar Thin"/>
            </a:endParaRPr>
          </a:p>
          <a:p>
            <a:pPr marL="703650" lvl="1" indent="-351825" algn="l">
              <a:lnSpc>
                <a:spcPts val="5345"/>
              </a:lnSpc>
              <a:buFont typeface="Arial"/>
              <a:buChar char="•"/>
            </a:pPr>
            <a:r>
              <a:rPr lang="en-US" sz="3259" spc="-97">
                <a:solidFill>
                  <a:srgbClr val="FFFFFF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Smartwatches fall under which classification based on power and energy requirements?</a:t>
            </a:r>
          </a:p>
          <a:p>
            <a:pPr marL="703650" lvl="1" indent="-351825" algn="l">
              <a:lnSpc>
                <a:spcPts val="5345"/>
              </a:lnSpc>
              <a:buFont typeface="Arial"/>
              <a:buChar char="•"/>
            </a:pPr>
            <a:r>
              <a:rPr lang="en-US" sz="3259" spc="-97">
                <a:solidFill>
                  <a:srgbClr val="FFFFFF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A) High-power embedded systems</a:t>
            </a:r>
          </a:p>
          <a:p>
            <a:pPr marL="703650" lvl="1" indent="-351825" algn="l">
              <a:lnSpc>
                <a:spcPts val="5345"/>
              </a:lnSpc>
              <a:buFont typeface="Arial"/>
              <a:buChar char="•"/>
            </a:pPr>
            <a:r>
              <a:rPr lang="en-US" sz="3259" spc="-97">
                <a:solidFill>
                  <a:srgbClr val="FFFFFF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B) Low-power embedded systems</a:t>
            </a:r>
          </a:p>
          <a:p>
            <a:pPr marL="703650" lvl="1" indent="-351825" algn="l">
              <a:lnSpc>
                <a:spcPts val="5345"/>
              </a:lnSpc>
              <a:buFont typeface="Arial"/>
              <a:buChar char="•"/>
            </a:pPr>
            <a:r>
              <a:rPr lang="en-US" sz="3259" spc="-97">
                <a:solidFill>
                  <a:srgbClr val="FFFFFF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C) Medium-scale embedded systems</a:t>
            </a:r>
          </a:p>
          <a:p>
            <a:pPr marL="703650" lvl="1" indent="-351825" algn="l">
              <a:lnSpc>
                <a:spcPts val="5345"/>
              </a:lnSpc>
              <a:buFont typeface="Arial"/>
              <a:buChar char="•"/>
            </a:pPr>
            <a:r>
              <a:rPr lang="en-US" sz="3259" spc="-97">
                <a:solidFill>
                  <a:srgbClr val="FFFFFF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D) ASIC-based embedded systems</a:t>
            </a:r>
          </a:p>
          <a:p>
            <a:pPr algn="l">
              <a:lnSpc>
                <a:spcPts val="5345"/>
              </a:lnSpc>
            </a:pPr>
            <a:endParaRPr lang="en-US" sz="3259" spc="-97">
              <a:solidFill>
                <a:srgbClr val="FFFFFF"/>
              </a:solidFill>
              <a:latin typeface="More Sugar Thin"/>
              <a:ea typeface="More Sugar Thin"/>
              <a:cs typeface="More Sugar Thin"/>
              <a:sym typeface="More Sugar Thin"/>
            </a:endParaRPr>
          </a:p>
          <a:p>
            <a:pPr algn="l">
              <a:lnSpc>
                <a:spcPts val="5345"/>
              </a:lnSpc>
            </a:pPr>
            <a:endParaRPr lang="en-US" sz="3259" spc="-97">
              <a:solidFill>
                <a:srgbClr val="FFFFFF"/>
              </a:solidFill>
              <a:latin typeface="More Sugar Thin"/>
              <a:ea typeface="More Sugar Thin"/>
              <a:cs typeface="More Sugar Thin"/>
              <a:sym typeface="More Sugar Thin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824812" y="9401600"/>
            <a:ext cx="1918053" cy="383611"/>
          </a:xfrm>
          <a:custGeom>
            <a:avLst/>
            <a:gdLst/>
            <a:ahLst/>
            <a:cxnLst/>
            <a:rect l="l" t="t" r="r" b="b"/>
            <a:pathLst>
              <a:path w="1918053" h="383611">
                <a:moveTo>
                  <a:pt x="0" y="0"/>
                </a:moveTo>
                <a:lnTo>
                  <a:pt x="1918053" y="0"/>
                </a:lnTo>
                <a:lnTo>
                  <a:pt x="1918053" y="383610"/>
                </a:lnTo>
                <a:lnTo>
                  <a:pt x="0" y="3836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5183095" y="9401600"/>
            <a:ext cx="1918053" cy="383611"/>
          </a:xfrm>
          <a:custGeom>
            <a:avLst/>
            <a:gdLst/>
            <a:ahLst/>
            <a:cxnLst/>
            <a:rect l="l" t="t" r="r" b="b"/>
            <a:pathLst>
              <a:path w="1918053" h="383611">
                <a:moveTo>
                  <a:pt x="0" y="0"/>
                </a:moveTo>
                <a:lnTo>
                  <a:pt x="1918054" y="0"/>
                </a:lnTo>
                <a:lnTo>
                  <a:pt x="1918054" y="383610"/>
                </a:lnTo>
                <a:lnTo>
                  <a:pt x="0" y="3836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373549" y="283475"/>
            <a:ext cx="11552535" cy="103696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03650" lvl="1" indent="-351825" algn="l">
              <a:lnSpc>
                <a:spcPts val="5345"/>
              </a:lnSpc>
              <a:buFont typeface="Arial"/>
              <a:buChar char="•"/>
            </a:pPr>
            <a:r>
              <a:rPr lang="en-US" sz="3259" spc="-97">
                <a:solidFill>
                  <a:srgbClr val="FFFFFF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What is the main role of a real-time embedded system in a vehicle's ABS?</a:t>
            </a:r>
          </a:p>
          <a:p>
            <a:pPr marL="703650" lvl="1" indent="-351825" algn="l">
              <a:lnSpc>
                <a:spcPts val="5345"/>
              </a:lnSpc>
              <a:buFont typeface="Arial"/>
              <a:buChar char="•"/>
            </a:pPr>
            <a:r>
              <a:rPr lang="en-US" sz="3259" spc="-97">
                <a:solidFill>
                  <a:srgbClr val="FFFFFF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A) Controlling the car's climate</a:t>
            </a:r>
          </a:p>
          <a:p>
            <a:pPr marL="703650" lvl="1" indent="-351825" algn="l">
              <a:lnSpc>
                <a:spcPts val="5345"/>
              </a:lnSpc>
              <a:buFont typeface="Arial"/>
              <a:buChar char="•"/>
            </a:pPr>
            <a:r>
              <a:rPr lang="en-US" sz="3259" spc="-97">
                <a:solidFill>
                  <a:srgbClr val="FFFFFF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B) Assisting with GPS navigation</a:t>
            </a:r>
          </a:p>
          <a:p>
            <a:pPr marL="703650" lvl="1" indent="-351825" algn="l">
              <a:lnSpc>
                <a:spcPts val="5345"/>
              </a:lnSpc>
              <a:buFont typeface="Arial"/>
              <a:buChar char="•"/>
            </a:pPr>
            <a:r>
              <a:rPr lang="en-US" sz="3259" spc="-97">
                <a:solidFill>
                  <a:srgbClr val="FFFFFF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C) Preventing wheel skidding during braking</a:t>
            </a:r>
          </a:p>
          <a:p>
            <a:pPr marL="703650" lvl="1" indent="-351825" algn="l">
              <a:lnSpc>
                <a:spcPts val="5345"/>
              </a:lnSpc>
              <a:buFont typeface="Arial"/>
              <a:buChar char="•"/>
            </a:pPr>
            <a:r>
              <a:rPr lang="en-US" sz="3259" spc="-97">
                <a:solidFill>
                  <a:srgbClr val="FFFFFF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D) Playing music</a:t>
            </a:r>
          </a:p>
          <a:p>
            <a:pPr algn="l">
              <a:lnSpc>
                <a:spcPts val="5345"/>
              </a:lnSpc>
            </a:pPr>
            <a:endParaRPr lang="en-US" sz="3259" spc="-97">
              <a:solidFill>
                <a:srgbClr val="FFFFFF"/>
              </a:solidFill>
              <a:latin typeface="More Sugar Thin"/>
              <a:ea typeface="More Sugar Thin"/>
              <a:cs typeface="More Sugar Thin"/>
              <a:sym typeface="More Sugar Thin"/>
            </a:endParaRPr>
          </a:p>
          <a:p>
            <a:pPr marL="703650" lvl="1" indent="-351825" algn="l">
              <a:lnSpc>
                <a:spcPts val="5345"/>
              </a:lnSpc>
              <a:buFont typeface="Arial"/>
              <a:buChar char="•"/>
            </a:pPr>
            <a:r>
              <a:rPr lang="en-US" sz="3259" spc="-97">
                <a:solidFill>
                  <a:srgbClr val="FFFFFF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Which embedded system uses sensors to monitor heart activity and provide electrical stimulation?</a:t>
            </a:r>
          </a:p>
          <a:p>
            <a:pPr marL="703650" lvl="1" indent="-351825" algn="l">
              <a:lnSpc>
                <a:spcPts val="5345"/>
              </a:lnSpc>
              <a:buFont typeface="Arial"/>
              <a:buChar char="•"/>
            </a:pPr>
            <a:r>
              <a:rPr lang="en-US" sz="3259" spc="-97">
                <a:solidFill>
                  <a:srgbClr val="FFFFFF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A) Smart thermostat</a:t>
            </a:r>
          </a:p>
          <a:p>
            <a:pPr marL="703650" lvl="1" indent="-351825" algn="l">
              <a:lnSpc>
                <a:spcPts val="5345"/>
              </a:lnSpc>
              <a:buFont typeface="Arial"/>
              <a:buChar char="•"/>
            </a:pPr>
            <a:r>
              <a:rPr lang="en-US" sz="3259" spc="-97">
                <a:solidFill>
                  <a:srgbClr val="FFFFFF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B) Digital watch</a:t>
            </a:r>
          </a:p>
          <a:p>
            <a:pPr marL="703650" lvl="1" indent="-351825" algn="l">
              <a:lnSpc>
                <a:spcPts val="5345"/>
              </a:lnSpc>
              <a:buFont typeface="Arial"/>
              <a:buChar char="•"/>
            </a:pPr>
            <a:r>
              <a:rPr lang="en-US" sz="3259" spc="-97">
                <a:solidFill>
                  <a:srgbClr val="FFFFFF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C) Pacemaker</a:t>
            </a:r>
          </a:p>
          <a:p>
            <a:pPr marL="703650" lvl="1" indent="-351825" algn="l">
              <a:lnSpc>
                <a:spcPts val="5345"/>
              </a:lnSpc>
              <a:buFont typeface="Arial"/>
              <a:buChar char="•"/>
            </a:pPr>
            <a:r>
              <a:rPr lang="en-US" sz="3259" spc="-97">
                <a:solidFill>
                  <a:srgbClr val="FFFFFF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D) Audio amplifier</a:t>
            </a:r>
          </a:p>
          <a:p>
            <a:pPr algn="l">
              <a:lnSpc>
                <a:spcPts val="5345"/>
              </a:lnSpc>
            </a:pPr>
            <a:endParaRPr lang="en-US" sz="3259" spc="-97">
              <a:solidFill>
                <a:srgbClr val="FFFFFF"/>
              </a:solidFill>
              <a:latin typeface="More Sugar Thin"/>
              <a:ea typeface="More Sugar Thin"/>
              <a:cs typeface="More Sugar Thin"/>
              <a:sym typeface="More Sugar Thin"/>
            </a:endParaRPr>
          </a:p>
          <a:p>
            <a:pPr algn="l">
              <a:lnSpc>
                <a:spcPts val="5345"/>
              </a:lnSpc>
            </a:pPr>
            <a:endParaRPr lang="en-US" sz="3259" spc="-97">
              <a:solidFill>
                <a:srgbClr val="FFFFFF"/>
              </a:solidFill>
              <a:latin typeface="More Sugar Thin"/>
              <a:ea typeface="More Sugar Thin"/>
              <a:cs typeface="More Sugar Thin"/>
              <a:sym typeface="More Sugar Thin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824812" y="9401600"/>
            <a:ext cx="1918053" cy="383611"/>
          </a:xfrm>
          <a:custGeom>
            <a:avLst/>
            <a:gdLst/>
            <a:ahLst/>
            <a:cxnLst/>
            <a:rect l="l" t="t" r="r" b="b"/>
            <a:pathLst>
              <a:path w="1918053" h="383611">
                <a:moveTo>
                  <a:pt x="0" y="0"/>
                </a:moveTo>
                <a:lnTo>
                  <a:pt x="1918053" y="0"/>
                </a:lnTo>
                <a:lnTo>
                  <a:pt x="1918053" y="383610"/>
                </a:lnTo>
                <a:lnTo>
                  <a:pt x="0" y="3836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5183095" y="9401600"/>
            <a:ext cx="1918053" cy="383611"/>
          </a:xfrm>
          <a:custGeom>
            <a:avLst/>
            <a:gdLst/>
            <a:ahLst/>
            <a:cxnLst/>
            <a:rect l="l" t="t" r="r" b="b"/>
            <a:pathLst>
              <a:path w="1918053" h="383611">
                <a:moveTo>
                  <a:pt x="0" y="0"/>
                </a:moveTo>
                <a:lnTo>
                  <a:pt x="1918054" y="0"/>
                </a:lnTo>
                <a:lnTo>
                  <a:pt x="1918054" y="383610"/>
                </a:lnTo>
                <a:lnTo>
                  <a:pt x="0" y="3836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579032" y="254120"/>
            <a:ext cx="11552535" cy="103696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03650" lvl="1" indent="-351825" algn="l">
              <a:lnSpc>
                <a:spcPts val="5345"/>
              </a:lnSpc>
              <a:buFont typeface="Arial"/>
              <a:buChar char="•"/>
            </a:pPr>
            <a:r>
              <a:rPr lang="en-US" sz="3259" spc="-97">
                <a:solidFill>
                  <a:srgbClr val="FFFFFF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What classification would a digital signal processing system in an audio amplifier fall under?</a:t>
            </a:r>
          </a:p>
          <a:p>
            <a:pPr marL="703650" lvl="1" indent="-351825" algn="l">
              <a:lnSpc>
                <a:spcPts val="5345"/>
              </a:lnSpc>
              <a:buFont typeface="Arial"/>
              <a:buChar char="•"/>
            </a:pPr>
            <a:r>
              <a:rPr lang="en-US" sz="3259" spc="-97">
                <a:solidFill>
                  <a:srgbClr val="FFFFFF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A) Low-power embedded systems</a:t>
            </a:r>
          </a:p>
          <a:p>
            <a:pPr marL="703650" lvl="1" indent="-351825" algn="l">
              <a:lnSpc>
                <a:spcPts val="5345"/>
              </a:lnSpc>
              <a:buFont typeface="Arial"/>
              <a:buChar char="•"/>
            </a:pPr>
            <a:r>
              <a:rPr lang="en-US" sz="3259" spc="-97">
                <a:solidFill>
                  <a:srgbClr val="FFFFFF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B) ASIC-based embedded systems</a:t>
            </a:r>
          </a:p>
          <a:p>
            <a:pPr marL="703650" lvl="1" indent="-351825" algn="l">
              <a:lnSpc>
                <a:spcPts val="5345"/>
              </a:lnSpc>
              <a:buFont typeface="Arial"/>
              <a:buChar char="•"/>
            </a:pPr>
            <a:r>
              <a:rPr lang="en-US" sz="3259" spc="-97">
                <a:solidFill>
                  <a:srgbClr val="FFFFFF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C) Medium-scale embedded systems</a:t>
            </a:r>
          </a:p>
          <a:p>
            <a:pPr marL="703650" lvl="1" indent="-351825" algn="l">
              <a:lnSpc>
                <a:spcPts val="5345"/>
              </a:lnSpc>
              <a:buFont typeface="Arial"/>
              <a:buChar char="•"/>
            </a:pPr>
            <a:r>
              <a:rPr lang="en-US" sz="3259" spc="-97">
                <a:solidFill>
                  <a:srgbClr val="FFFFFF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D) Real-time embedded systems</a:t>
            </a:r>
          </a:p>
          <a:p>
            <a:pPr algn="l">
              <a:lnSpc>
                <a:spcPts val="5345"/>
              </a:lnSpc>
            </a:pPr>
            <a:endParaRPr lang="en-US" sz="3259" spc="-97">
              <a:solidFill>
                <a:srgbClr val="FFFFFF"/>
              </a:solidFill>
              <a:latin typeface="More Sugar Thin"/>
              <a:ea typeface="More Sugar Thin"/>
              <a:cs typeface="More Sugar Thin"/>
              <a:sym typeface="More Sugar Thin"/>
            </a:endParaRPr>
          </a:p>
          <a:p>
            <a:pPr marL="703650" lvl="1" indent="-351825" algn="l">
              <a:lnSpc>
                <a:spcPts val="5345"/>
              </a:lnSpc>
              <a:buFont typeface="Arial"/>
              <a:buChar char="•"/>
            </a:pPr>
            <a:r>
              <a:rPr lang="en-US" sz="3259" spc="-97">
                <a:solidFill>
                  <a:srgbClr val="FFFFFF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What is an example of a system that must operate efficiently within a strict response time to ensure user safety?</a:t>
            </a:r>
          </a:p>
          <a:p>
            <a:pPr marL="703650" lvl="1" indent="-351825" algn="l">
              <a:lnSpc>
                <a:spcPts val="5345"/>
              </a:lnSpc>
              <a:buFont typeface="Arial"/>
              <a:buChar char="•"/>
            </a:pPr>
            <a:r>
              <a:rPr lang="en-US" sz="3259" spc="-97">
                <a:solidFill>
                  <a:srgbClr val="FFFFFF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A) Streaming service</a:t>
            </a:r>
          </a:p>
          <a:p>
            <a:pPr marL="703650" lvl="1" indent="-351825" algn="l">
              <a:lnSpc>
                <a:spcPts val="5345"/>
              </a:lnSpc>
              <a:buFont typeface="Arial"/>
              <a:buChar char="•"/>
            </a:pPr>
            <a:r>
              <a:rPr lang="en-US" sz="3259" spc="-97">
                <a:solidFill>
                  <a:srgbClr val="FFFFFF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B) Pacemaker</a:t>
            </a:r>
          </a:p>
          <a:p>
            <a:pPr marL="703650" lvl="1" indent="-351825" algn="l">
              <a:lnSpc>
                <a:spcPts val="5345"/>
              </a:lnSpc>
              <a:buFont typeface="Arial"/>
              <a:buChar char="•"/>
            </a:pPr>
            <a:r>
              <a:rPr lang="en-US" sz="3259" spc="-97">
                <a:solidFill>
                  <a:srgbClr val="FFFFFF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C) Digital watch</a:t>
            </a:r>
          </a:p>
          <a:p>
            <a:pPr marL="703650" lvl="1" indent="-351825" algn="l">
              <a:lnSpc>
                <a:spcPts val="5345"/>
              </a:lnSpc>
              <a:buFont typeface="Arial"/>
              <a:buChar char="•"/>
            </a:pPr>
            <a:r>
              <a:rPr lang="en-US" sz="3259" spc="-97">
                <a:solidFill>
                  <a:srgbClr val="FFFFFF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D) Smartwatch</a:t>
            </a:r>
          </a:p>
          <a:p>
            <a:pPr algn="l">
              <a:lnSpc>
                <a:spcPts val="5345"/>
              </a:lnSpc>
            </a:pPr>
            <a:endParaRPr lang="en-US" sz="3259" spc="-97">
              <a:solidFill>
                <a:srgbClr val="FFFFFF"/>
              </a:solidFill>
              <a:latin typeface="More Sugar Thin"/>
              <a:ea typeface="More Sugar Thin"/>
              <a:cs typeface="More Sugar Thin"/>
              <a:sym typeface="More Sugar Thin"/>
            </a:endParaRPr>
          </a:p>
          <a:p>
            <a:pPr algn="l">
              <a:lnSpc>
                <a:spcPts val="5345"/>
              </a:lnSpc>
            </a:pPr>
            <a:endParaRPr lang="en-US" sz="3259" spc="-97">
              <a:solidFill>
                <a:srgbClr val="FFFFFF"/>
              </a:solidFill>
              <a:latin typeface="More Sugar Thin"/>
              <a:ea typeface="More Sugar Thin"/>
              <a:cs typeface="More Sugar Thin"/>
              <a:sym typeface="More Sugar Thin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252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824812" y="9401600"/>
            <a:ext cx="1918053" cy="383611"/>
          </a:xfrm>
          <a:custGeom>
            <a:avLst/>
            <a:gdLst/>
            <a:ahLst/>
            <a:cxnLst/>
            <a:rect l="l" t="t" r="r" b="b"/>
            <a:pathLst>
              <a:path w="1918053" h="383611">
                <a:moveTo>
                  <a:pt x="0" y="0"/>
                </a:moveTo>
                <a:lnTo>
                  <a:pt x="1918053" y="0"/>
                </a:lnTo>
                <a:lnTo>
                  <a:pt x="1918053" y="383610"/>
                </a:lnTo>
                <a:lnTo>
                  <a:pt x="0" y="3836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5183095" y="9401600"/>
            <a:ext cx="1918053" cy="383611"/>
          </a:xfrm>
          <a:custGeom>
            <a:avLst/>
            <a:gdLst/>
            <a:ahLst/>
            <a:cxnLst/>
            <a:rect l="l" t="t" r="r" b="b"/>
            <a:pathLst>
              <a:path w="1918053" h="383611">
                <a:moveTo>
                  <a:pt x="0" y="0"/>
                </a:moveTo>
                <a:lnTo>
                  <a:pt x="1918054" y="0"/>
                </a:lnTo>
                <a:lnTo>
                  <a:pt x="1918054" y="383610"/>
                </a:lnTo>
                <a:lnTo>
                  <a:pt x="0" y="3836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028700" y="341923"/>
            <a:ext cx="12636850" cy="99450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28570" lvl="1" algn="l">
              <a:lnSpc>
                <a:spcPts val="3472"/>
              </a:lnSpc>
            </a:pPr>
            <a:r>
              <a:rPr lang="en-US" sz="2117" spc="-63" dirty="0">
                <a:solidFill>
                  <a:srgbClr val="FFFFFF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Answer Key:</a:t>
            </a:r>
          </a:p>
          <a:p>
            <a:pPr marL="685770" lvl="1" indent="-457200" algn="l">
              <a:lnSpc>
                <a:spcPts val="3472"/>
              </a:lnSpc>
              <a:buFont typeface="+mj-lt"/>
              <a:buAutoNum type="arabicPeriod"/>
            </a:pPr>
            <a:r>
              <a:rPr lang="en-US" sz="2117" spc="-63" dirty="0">
                <a:solidFill>
                  <a:srgbClr val="FFFFFF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B</a:t>
            </a:r>
          </a:p>
          <a:p>
            <a:pPr marL="685770" lvl="1" indent="-457200" algn="l">
              <a:lnSpc>
                <a:spcPts val="3472"/>
              </a:lnSpc>
              <a:buFont typeface="+mj-lt"/>
              <a:buAutoNum type="arabicPeriod"/>
            </a:pPr>
            <a:r>
              <a:rPr lang="en-US" sz="2117" spc="-63" dirty="0">
                <a:solidFill>
                  <a:srgbClr val="FFFFFF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C</a:t>
            </a:r>
          </a:p>
          <a:p>
            <a:pPr marL="685770" lvl="1" indent="-457200" algn="l">
              <a:lnSpc>
                <a:spcPts val="3472"/>
              </a:lnSpc>
              <a:buFont typeface="+mj-lt"/>
              <a:buAutoNum type="arabicPeriod"/>
            </a:pPr>
            <a:r>
              <a:rPr lang="en-US" sz="2117" spc="-63" dirty="0">
                <a:solidFill>
                  <a:srgbClr val="FFFFFF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B</a:t>
            </a:r>
          </a:p>
          <a:p>
            <a:pPr marL="685770" lvl="1" indent="-457200" algn="l">
              <a:lnSpc>
                <a:spcPts val="3472"/>
              </a:lnSpc>
              <a:buFont typeface="+mj-lt"/>
              <a:buAutoNum type="arabicPeriod"/>
            </a:pPr>
            <a:r>
              <a:rPr lang="en-US" sz="2117" spc="-63" dirty="0">
                <a:solidFill>
                  <a:srgbClr val="FFFFFF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C</a:t>
            </a:r>
          </a:p>
          <a:p>
            <a:pPr marL="685770" lvl="1" indent="-457200" algn="l">
              <a:lnSpc>
                <a:spcPts val="3472"/>
              </a:lnSpc>
              <a:buFont typeface="+mj-lt"/>
              <a:buAutoNum type="arabicPeriod"/>
            </a:pPr>
            <a:r>
              <a:rPr lang="en-US" sz="2117" spc="-63" dirty="0">
                <a:solidFill>
                  <a:srgbClr val="FFFFFF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C</a:t>
            </a:r>
          </a:p>
          <a:p>
            <a:pPr marL="685770" lvl="1" indent="-457200" algn="l">
              <a:lnSpc>
                <a:spcPts val="3472"/>
              </a:lnSpc>
              <a:buFont typeface="+mj-lt"/>
              <a:buAutoNum type="arabicPeriod"/>
            </a:pPr>
            <a:r>
              <a:rPr lang="en-US" sz="2117" spc="-63" dirty="0">
                <a:solidFill>
                  <a:srgbClr val="FFFFFF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C</a:t>
            </a:r>
          </a:p>
          <a:p>
            <a:pPr marL="685770" lvl="1" indent="-457200" algn="l">
              <a:lnSpc>
                <a:spcPts val="3472"/>
              </a:lnSpc>
              <a:buFont typeface="+mj-lt"/>
              <a:buAutoNum type="arabicPeriod"/>
            </a:pPr>
            <a:r>
              <a:rPr lang="en-US" sz="2117" spc="-63" dirty="0">
                <a:solidFill>
                  <a:srgbClr val="FFFFFF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C</a:t>
            </a:r>
          </a:p>
          <a:p>
            <a:pPr marL="685770" lvl="1" indent="-457200" algn="l">
              <a:lnSpc>
                <a:spcPts val="3472"/>
              </a:lnSpc>
              <a:buFont typeface="+mj-lt"/>
              <a:buAutoNum type="arabicPeriod"/>
            </a:pPr>
            <a:r>
              <a:rPr lang="en-US" sz="2117" spc="-63" dirty="0">
                <a:solidFill>
                  <a:srgbClr val="FFFFFF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C</a:t>
            </a:r>
          </a:p>
          <a:p>
            <a:pPr marL="685770" lvl="1" indent="-457200" algn="l">
              <a:lnSpc>
                <a:spcPts val="3472"/>
              </a:lnSpc>
              <a:buFont typeface="+mj-lt"/>
              <a:buAutoNum type="arabicPeriod"/>
            </a:pPr>
            <a:r>
              <a:rPr lang="en-US" sz="2117" spc="-63" dirty="0">
                <a:solidFill>
                  <a:srgbClr val="FFFFFF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B</a:t>
            </a:r>
          </a:p>
          <a:p>
            <a:pPr marL="685770" lvl="1" indent="-457200" algn="l">
              <a:lnSpc>
                <a:spcPts val="3472"/>
              </a:lnSpc>
              <a:buFont typeface="+mj-lt"/>
              <a:buAutoNum type="arabicPeriod"/>
            </a:pPr>
            <a:r>
              <a:rPr lang="en-US" sz="2117" spc="-63" dirty="0">
                <a:solidFill>
                  <a:srgbClr val="FFFFFF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C</a:t>
            </a:r>
          </a:p>
          <a:p>
            <a:pPr marL="685770" lvl="1" indent="-457200" algn="l">
              <a:lnSpc>
                <a:spcPts val="3472"/>
              </a:lnSpc>
              <a:buFont typeface="+mj-lt"/>
              <a:buAutoNum type="arabicPeriod"/>
            </a:pPr>
            <a:r>
              <a:rPr lang="en-US" sz="2117" spc="-63" dirty="0">
                <a:solidFill>
                  <a:srgbClr val="FFFFFF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C</a:t>
            </a:r>
          </a:p>
          <a:p>
            <a:pPr marL="685770" lvl="1" indent="-457200" algn="l">
              <a:lnSpc>
                <a:spcPts val="3472"/>
              </a:lnSpc>
              <a:buFont typeface="+mj-lt"/>
              <a:buAutoNum type="arabicPeriod"/>
            </a:pPr>
            <a:r>
              <a:rPr lang="en-US" sz="2117" spc="-63" dirty="0">
                <a:solidFill>
                  <a:srgbClr val="FFFFFF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C</a:t>
            </a:r>
          </a:p>
          <a:p>
            <a:pPr marL="685770" lvl="1" indent="-457200" algn="l">
              <a:lnSpc>
                <a:spcPts val="3472"/>
              </a:lnSpc>
              <a:buFont typeface="+mj-lt"/>
              <a:buAutoNum type="arabicPeriod"/>
            </a:pPr>
            <a:r>
              <a:rPr lang="en-US" sz="2117" spc="-63" dirty="0">
                <a:solidFill>
                  <a:srgbClr val="FFFFFF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C</a:t>
            </a:r>
          </a:p>
          <a:p>
            <a:pPr marL="685770" lvl="1" indent="-457200" algn="l">
              <a:lnSpc>
                <a:spcPts val="3472"/>
              </a:lnSpc>
              <a:buFont typeface="+mj-lt"/>
              <a:buAutoNum type="arabicPeriod"/>
            </a:pPr>
            <a:r>
              <a:rPr lang="en-US" sz="2117" spc="-63" dirty="0">
                <a:solidFill>
                  <a:srgbClr val="FFFFFF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C</a:t>
            </a:r>
          </a:p>
          <a:p>
            <a:pPr marL="685770" lvl="1" indent="-457200" algn="l">
              <a:lnSpc>
                <a:spcPts val="3472"/>
              </a:lnSpc>
              <a:buFont typeface="+mj-lt"/>
              <a:buAutoNum type="arabicPeriod"/>
            </a:pPr>
            <a:r>
              <a:rPr lang="en-US" sz="2117" spc="-63" dirty="0">
                <a:solidFill>
                  <a:srgbClr val="FFFFFF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C</a:t>
            </a:r>
          </a:p>
          <a:p>
            <a:pPr marL="685770" lvl="1" indent="-457200" algn="l">
              <a:lnSpc>
                <a:spcPts val="3472"/>
              </a:lnSpc>
              <a:buFont typeface="+mj-lt"/>
              <a:buAutoNum type="arabicPeriod"/>
            </a:pPr>
            <a:r>
              <a:rPr lang="en-US" sz="2117" spc="-63" dirty="0">
                <a:solidFill>
                  <a:srgbClr val="FFFFFF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B</a:t>
            </a:r>
          </a:p>
          <a:p>
            <a:pPr marL="685770" lvl="1" indent="-457200" algn="l">
              <a:lnSpc>
                <a:spcPts val="3472"/>
              </a:lnSpc>
              <a:buFont typeface="+mj-lt"/>
              <a:buAutoNum type="arabicPeriod"/>
            </a:pPr>
            <a:r>
              <a:rPr lang="en-US" sz="2117" spc="-63" dirty="0">
                <a:solidFill>
                  <a:srgbClr val="FFFFFF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C</a:t>
            </a:r>
          </a:p>
          <a:p>
            <a:pPr marL="685770" lvl="1" indent="-457200" algn="l">
              <a:lnSpc>
                <a:spcPts val="3472"/>
              </a:lnSpc>
              <a:buFont typeface="+mj-lt"/>
              <a:buAutoNum type="arabicPeriod"/>
            </a:pPr>
            <a:r>
              <a:rPr lang="en-US" sz="2117" spc="-63" dirty="0">
                <a:solidFill>
                  <a:srgbClr val="FFFFFF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C</a:t>
            </a:r>
          </a:p>
          <a:p>
            <a:pPr marL="685770" lvl="1" indent="-457200" algn="l">
              <a:lnSpc>
                <a:spcPts val="3472"/>
              </a:lnSpc>
              <a:buFont typeface="+mj-lt"/>
              <a:buAutoNum type="arabicPeriod"/>
            </a:pPr>
            <a:r>
              <a:rPr lang="en-US" sz="2117" spc="-63" dirty="0">
                <a:solidFill>
                  <a:srgbClr val="FFFFFF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B</a:t>
            </a:r>
          </a:p>
          <a:p>
            <a:pPr marL="685770" lvl="1" indent="-457200" algn="l">
              <a:lnSpc>
                <a:spcPts val="3472"/>
              </a:lnSpc>
              <a:buFont typeface="+mj-lt"/>
              <a:buAutoNum type="arabicPeriod"/>
            </a:pPr>
            <a:r>
              <a:rPr lang="en-US" sz="2117" spc="-63" dirty="0">
                <a:solidFill>
                  <a:srgbClr val="FFFFFF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B</a:t>
            </a:r>
          </a:p>
          <a:p>
            <a:pPr algn="l">
              <a:lnSpc>
                <a:spcPts val="3472"/>
              </a:lnSpc>
            </a:pPr>
            <a:endParaRPr lang="en-US" sz="2117" spc="-63" dirty="0">
              <a:solidFill>
                <a:srgbClr val="FFFFFF"/>
              </a:solidFill>
              <a:latin typeface="More Sugar Thin"/>
              <a:ea typeface="More Sugar Thin"/>
              <a:cs typeface="More Sugar Thin"/>
              <a:sym typeface="More Sugar Thin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56245">
            <a:off x="227227" y="-7786"/>
            <a:ext cx="10442467" cy="1622847"/>
          </a:xfrm>
          <a:custGeom>
            <a:avLst/>
            <a:gdLst/>
            <a:ahLst/>
            <a:cxnLst/>
            <a:rect l="l" t="t" r="r" b="b"/>
            <a:pathLst>
              <a:path w="10936258" h="2565050">
                <a:moveTo>
                  <a:pt x="0" y="0"/>
                </a:moveTo>
                <a:lnTo>
                  <a:pt x="10936258" y="0"/>
                </a:lnTo>
                <a:lnTo>
                  <a:pt x="10936258" y="2565049"/>
                </a:lnTo>
                <a:lnTo>
                  <a:pt x="0" y="25650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 rot="-234792">
            <a:off x="1019193" y="586759"/>
            <a:ext cx="9419304" cy="11597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295"/>
              </a:lnSpc>
            </a:pPr>
            <a:r>
              <a:rPr lang="en-US" sz="9875" dirty="0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REFERENCES</a:t>
            </a:r>
          </a:p>
        </p:txBody>
      </p:sp>
      <p:sp>
        <p:nvSpPr>
          <p:cNvPr id="4" name="Freeform 4"/>
          <p:cNvSpPr/>
          <p:nvPr/>
        </p:nvSpPr>
        <p:spPr>
          <a:xfrm rot="1188882">
            <a:off x="14846692" y="352859"/>
            <a:ext cx="2590861" cy="2914056"/>
          </a:xfrm>
          <a:custGeom>
            <a:avLst/>
            <a:gdLst/>
            <a:ahLst/>
            <a:cxnLst/>
            <a:rect l="l" t="t" r="r" b="b"/>
            <a:pathLst>
              <a:path w="2590861" h="2914056">
                <a:moveTo>
                  <a:pt x="0" y="0"/>
                </a:moveTo>
                <a:lnTo>
                  <a:pt x="2590860" y="0"/>
                </a:lnTo>
                <a:lnTo>
                  <a:pt x="2590860" y="2914056"/>
                </a:lnTo>
                <a:lnTo>
                  <a:pt x="0" y="29140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433241" y="1819530"/>
            <a:ext cx="14286915" cy="89451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09345" lvl="1" indent="-254672" algn="just">
              <a:lnSpc>
                <a:spcPts val="3869"/>
              </a:lnSpc>
              <a:buFont typeface="Arial"/>
              <a:buChar char="•"/>
            </a:pPr>
            <a:r>
              <a:rPr lang="en-US" sz="2100" u="sng" spc="-70" dirty="0">
                <a:solidFill>
                  <a:schemeClr val="bg1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https://www.geeksforgeeks.org/introduction-of-embedded-systems-set-1/</a:t>
            </a:r>
          </a:p>
          <a:p>
            <a:pPr marL="509345" lvl="1" indent="-254672" algn="just">
              <a:lnSpc>
                <a:spcPts val="3869"/>
              </a:lnSpc>
              <a:buFont typeface="Arial"/>
              <a:buChar char="•"/>
            </a:pPr>
            <a:r>
              <a:rPr lang="en-US" sz="2100" u="sng" spc="-70" dirty="0">
                <a:solidFill>
                  <a:schemeClr val="bg1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https://www.researchgate.net/publication/378127420_The_evolution_of_embedded_systems_in_automotive_industry_A_global_review</a:t>
            </a:r>
          </a:p>
          <a:p>
            <a:pPr marL="509345" lvl="1" indent="-254672" algn="just">
              <a:lnSpc>
                <a:spcPts val="3869"/>
              </a:lnSpc>
              <a:buFont typeface="Arial"/>
              <a:buChar char="•"/>
            </a:pPr>
            <a:r>
              <a:rPr lang="en-US" sz="2100" u="sng" spc="-70" dirty="0">
                <a:solidFill>
                  <a:schemeClr val="bg1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https://www.tomsguide.com/us/best-smart-home-hubs,review-3200.html</a:t>
            </a:r>
          </a:p>
          <a:p>
            <a:pPr marL="509345" lvl="1" indent="-254672" algn="just">
              <a:lnSpc>
                <a:spcPts val="3869"/>
              </a:lnSpc>
              <a:buFont typeface="Arial"/>
              <a:buChar char="•"/>
            </a:pPr>
            <a:r>
              <a:rPr lang="en-US" sz="2100" u="sng" spc="-70" dirty="0">
                <a:solidFill>
                  <a:schemeClr val="bg1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https://www.verywellhealth.com/pacemakers-what-you-should-know-1745231</a:t>
            </a:r>
          </a:p>
          <a:p>
            <a:pPr marL="509345" lvl="1" indent="-254672" algn="just">
              <a:lnSpc>
                <a:spcPts val="3869"/>
              </a:lnSpc>
              <a:buFont typeface="Arial"/>
              <a:buChar char="•"/>
            </a:pPr>
            <a:r>
              <a:rPr lang="en-US" sz="2100" u="sng" spc="-70" dirty="0">
                <a:solidFill>
                  <a:schemeClr val="bg1"/>
                </a:solidFill>
                <a:latin typeface="More Sugar Thin"/>
                <a:ea typeface="More Sugar Thin"/>
                <a:cs typeface="More Sugar Thin"/>
                <a:sym typeface="More Sugar Thin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https://www.theengineeringprojects.com/2021/06/real-time-embedded-systems-definition-types-examples-and-applications.html</a:t>
            </a:r>
            <a:endParaRPr lang="en-US" sz="2100" u="sng" spc="-70" dirty="0">
              <a:solidFill>
                <a:schemeClr val="bg1"/>
              </a:solidFill>
              <a:latin typeface="More Sugar Thin"/>
              <a:ea typeface="More Sugar Thin"/>
              <a:cs typeface="More Sugar Thin"/>
              <a:sym typeface="More Sugar Thin"/>
            </a:endParaRPr>
          </a:p>
          <a:p>
            <a:pPr marL="509345" lvl="1" indent="-254672" algn="just">
              <a:lnSpc>
                <a:spcPts val="3869"/>
              </a:lnSpc>
              <a:buFont typeface="Arial"/>
              <a:buChar char="•"/>
            </a:pPr>
            <a:r>
              <a:rPr lang="en-US" sz="2100" u="sng" spc="-70" dirty="0">
                <a:solidFill>
                  <a:schemeClr val="bg1"/>
                </a:solidFill>
                <a:latin typeface="More Sugar Thin"/>
                <a:ea typeface="More Sugar Thin"/>
                <a:cs typeface="More Sugar Thin"/>
                <a:sym typeface="More Sugar Thin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https://liliputing.com/35-sensor-watch-crams-a-modern-microcontroller-into-a-classic-casio-wristwatch/</a:t>
            </a:r>
            <a:endParaRPr lang="en-US" sz="2100" u="sng" spc="-70" dirty="0">
              <a:solidFill>
                <a:schemeClr val="bg1"/>
              </a:solidFill>
              <a:latin typeface="More Sugar Thin"/>
              <a:ea typeface="More Sugar Thin"/>
              <a:cs typeface="More Sugar Thin"/>
              <a:sym typeface="More Sugar Thin"/>
            </a:endParaRPr>
          </a:p>
          <a:p>
            <a:pPr marL="509345" lvl="1" indent="-254672" algn="just">
              <a:lnSpc>
                <a:spcPts val="3869"/>
              </a:lnSpc>
              <a:buFont typeface="Arial"/>
              <a:buChar char="•"/>
            </a:pPr>
            <a:r>
              <a:rPr lang="en-US" sz="2100" u="sng" spc="-70" dirty="0">
                <a:solidFill>
                  <a:schemeClr val="bg1"/>
                </a:solidFill>
                <a:latin typeface="More Sugar Thin"/>
                <a:ea typeface="More Sugar Thin"/>
                <a:cs typeface="More Sugar Thin"/>
                <a:sym typeface="More Sugar Thin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https://www.slideshare.net/slideshow/embedded-systems-in-automobiles-pptpptx/266089143</a:t>
            </a:r>
            <a:endParaRPr lang="en-US" sz="2100" u="sng" spc="-70" dirty="0">
              <a:solidFill>
                <a:schemeClr val="bg1"/>
              </a:solidFill>
              <a:latin typeface="More Sugar Thin"/>
              <a:ea typeface="More Sugar Thin"/>
              <a:cs typeface="More Sugar Thin"/>
              <a:sym typeface="More Sugar Thin"/>
            </a:endParaRPr>
          </a:p>
          <a:p>
            <a:pPr marL="509345" lvl="1" indent="-254672" algn="just">
              <a:lnSpc>
                <a:spcPts val="3869"/>
              </a:lnSpc>
              <a:buFont typeface="Arial"/>
              <a:buChar char="•"/>
            </a:pPr>
            <a:r>
              <a:rPr lang="en-US" sz="2100" u="sng" spc="-70" dirty="0">
                <a:solidFill>
                  <a:schemeClr val="bg1"/>
                </a:solidFill>
                <a:latin typeface="More Sugar Thin"/>
                <a:ea typeface="More Sugar Thin"/>
                <a:cs typeface="More Sugar Thin"/>
                <a:sym typeface="More Sugar Thin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https://coolproatlanta.com/smart-thermostats-and-hvac-automation/</a:t>
            </a:r>
            <a:endParaRPr lang="en-US" sz="2100" u="sng" spc="-70" dirty="0">
              <a:solidFill>
                <a:schemeClr val="bg1"/>
              </a:solidFill>
              <a:latin typeface="More Sugar Thin"/>
              <a:ea typeface="More Sugar Thin"/>
              <a:cs typeface="More Sugar Thin"/>
              <a:sym typeface="More Sugar Thin"/>
            </a:endParaRPr>
          </a:p>
          <a:p>
            <a:pPr marL="509345" lvl="1" indent="-254672" algn="just">
              <a:lnSpc>
                <a:spcPts val="3869"/>
              </a:lnSpc>
              <a:buFont typeface="Arial"/>
              <a:buChar char="•"/>
            </a:pPr>
            <a:r>
              <a:rPr lang="en-US" sz="2100" u="sng" spc="-70" dirty="0">
                <a:solidFill>
                  <a:schemeClr val="bg1"/>
                </a:solidFill>
                <a:latin typeface="More Sugar Thin"/>
                <a:ea typeface="More Sugar Thin"/>
                <a:cs typeface="More Sugar Thin"/>
                <a:sym typeface="More Sugar Thin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https://www.researchgate.net/figure/Schematic-overview-of-the-FREE-project-showing-the-use-of-both-measuring-sensors-to-teach_fig1_289477259</a:t>
            </a:r>
            <a:endParaRPr lang="en-US" sz="2100" u="sng" spc="-70" dirty="0">
              <a:solidFill>
                <a:schemeClr val="bg1"/>
              </a:solidFill>
              <a:latin typeface="More Sugar Thin"/>
              <a:ea typeface="More Sugar Thin"/>
              <a:cs typeface="More Sugar Thin"/>
              <a:sym typeface="More Sugar Thin"/>
            </a:endParaRPr>
          </a:p>
          <a:p>
            <a:pPr marL="509345" lvl="1" indent="-254672" algn="just">
              <a:lnSpc>
                <a:spcPts val="3869"/>
              </a:lnSpc>
              <a:buFont typeface="Arial"/>
              <a:buChar char="•"/>
            </a:pPr>
            <a:r>
              <a:rPr lang="en-US" sz="2100" u="sng" spc="-70" dirty="0">
                <a:solidFill>
                  <a:schemeClr val="bg1"/>
                </a:solidFill>
                <a:latin typeface="More Sugar Thin"/>
                <a:ea typeface="More Sugar Thin"/>
                <a:cs typeface="More Sugar Thin"/>
                <a:sym typeface="More Sugar Thin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https://blog.stuffedcow.net/2024/06/microwave-failure-spontaneously-turns-on/</a:t>
            </a:r>
            <a:endParaRPr lang="en-US" sz="2100" u="sng" spc="-70" dirty="0">
              <a:solidFill>
                <a:schemeClr val="bg1"/>
              </a:solidFill>
              <a:latin typeface="More Sugar Thin"/>
              <a:ea typeface="More Sugar Thin"/>
              <a:cs typeface="More Sugar Thin"/>
              <a:sym typeface="More Sugar Thin"/>
            </a:endParaRPr>
          </a:p>
          <a:p>
            <a:pPr marL="509345" lvl="1" indent="-254672" algn="just">
              <a:lnSpc>
                <a:spcPts val="3869"/>
              </a:lnSpc>
              <a:buFont typeface="Arial"/>
              <a:buChar char="•"/>
            </a:pPr>
            <a:r>
              <a:rPr lang="en-US" sz="2100" u="sng" spc="-70" dirty="0">
                <a:solidFill>
                  <a:schemeClr val="bg1"/>
                </a:solidFill>
                <a:latin typeface="More Sugar Thin"/>
                <a:ea typeface="More Sugar Thin"/>
                <a:cs typeface="More Sugar Thin"/>
                <a:sym typeface="More Sugar Thin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https://www.researchgate.net/figure/A-block-diagram-of-the-components-of-the-system-and-the-audio-signal-flow-The-sound_fig11_228597817</a:t>
            </a:r>
            <a:endParaRPr lang="en-US" sz="2100" u="sng" spc="-70" dirty="0">
              <a:solidFill>
                <a:schemeClr val="bg1"/>
              </a:solidFill>
              <a:latin typeface="More Sugar Thin"/>
              <a:ea typeface="More Sugar Thin"/>
              <a:cs typeface="More Sugar Thin"/>
              <a:sym typeface="More Sugar Thin"/>
            </a:endParaRPr>
          </a:p>
          <a:p>
            <a:pPr marL="509345" lvl="1" indent="-254672" algn="just">
              <a:lnSpc>
                <a:spcPts val="3869"/>
              </a:lnSpc>
              <a:buFont typeface="Arial"/>
              <a:buChar char="•"/>
            </a:pPr>
            <a:r>
              <a:rPr lang="en-US" sz="2100" u="sng" spc="-70" dirty="0">
                <a:solidFill>
                  <a:schemeClr val="bg1"/>
                </a:solidFill>
                <a:latin typeface="More Sugar Thin"/>
                <a:ea typeface="More Sugar Thin"/>
                <a:cs typeface="More Sugar Thin"/>
                <a:sym typeface="More Sugar Thin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https://www.samsung.com/ph/watches/galaxy-watch/galaxy-watch-ultra-titanium-silver-lte-sm-l705fztaxtc/</a:t>
            </a:r>
            <a:endParaRPr lang="en-US" sz="2100" u="sng" spc="-70" dirty="0">
              <a:solidFill>
                <a:schemeClr val="bg1"/>
              </a:solidFill>
              <a:latin typeface="More Sugar Thin"/>
              <a:ea typeface="More Sugar Thin"/>
              <a:cs typeface="More Sugar Thin"/>
              <a:sym typeface="More Sugar Thin"/>
            </a:endParaRPr>
          </a:p>
          <a:p>
            <a:pPr marL="509345" lvl="1" indent="-254672" algn="just">
              <a:lnSpc>
                <a:spcPts val="3869"/>
              </a:lnSpc>
              <a:buFont typeface="Arial"/>
              <a:buChar char="•"/>
            </a:pPr>
            <a:r>
              <a:rPr lang="en-US" sz="2100" u="sng" spc="-70" dirty="0">
                <a:solidFill>
                  <a:schemeClr val="bg1"/>
                </a:solidFill>
                <a:latin typeface="More Sugar Thin"/>
                <a:ea typeface="More Sugar Thin"/>
                <a:cs typeface="More Sugar Thin"/>
                <a:sym typeface="More Sugar Thin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https://homa-alem.github.io/teaching/ece_6501/</a:t>
            </a:r>
            <a:endParaRPr lang="en-US" sz="2100" u="sng" spc="-70" dirty="0">
              <a:solidFill>
                <a:schemeClr val="bg1"/>
              </a:solidFill>
              <a:latin typeface="More Sugar Thin"/>
              <a:ea typeface="More Sugar Thin"/>
              <a:cs typeface="More Sugar Thin"/>
              <a:sym typeface="More Sugar Thin"/>
            </a:endParaRPr>
          </a:p>
          <a:p>
            <a:pPr marL="509345" lvl="1" indent="-254672" algn="just">
              <a:lnSpc>
                <a:spcPts val="3869"/>
              </a:lnSpc>
              <a:buFont typeface="Arial"/>
              <a:buChar char="•"/>
            </a:pPr>
            <a:r>
              <a:rPr lang="en-US" sz="2100" u="sng" spc="-70" dirty="0">
                <a:solidFill>
                  <a:schemeClr val="bg1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https://intechhouse.com/blog/software-vs-hardware/</a:t>
            </a:r>
          </a:p>
          <a:p>
            <a:pPr marL="509345" lvl="1" indent="-254672" algn="just">
              <a:lnSpc>
                <a:spcPts val="3869"/>
              </a:lnSpc>
              <a:buFont typeface="Arial"/>
              <a:buChar char="•"/>
            </a:pPr>
            <a:endParaRPr lang="en-US" sz="2359" u="sng" spc="-70" dirty="0">
              <a:solidFill>
                <a:srgbClr val="FFFFFF"/>
              </a:solidFill>
              <a:latin typeface="More Sugar Thin"/>
              <a:ea typeface="More Sugar Thin"/>
              <a:cs typeface="More Sugar Thin"/>
              <a:sym typeface="More Sugar Thi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EB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200750" y="-264988"/>
            <a:ext cx="12201050" cy="2208088"/>
            <a:chOff x="-564164" y="-72697"/>
            <a:chExt cx="3774796" cy="1081418"/>
          </a:xfrm>
        </p:grpSpPr>
        <p:sp>
          <p:nvSpPr>
            <p:cNvPr id="3" name="Freeform 3"/>
            <p:cNvSpPr/>
            <p:nvPr/>
          </p:nvSpPr>
          <p:spPr>
            <a:xfrm>
              <a:off x="-564164" y="-72697"/>
              <a:ext cx="3774796" cy="1081418"/>
            </a:xfrm>
            <a:custGeom>
              <a:avLst/>
              <a:gdLst/>
              <a:ahLst/>
              <a:cxnLst/>
              <a:rect l="l" t="t" r="r" b="b"/>
              <a:pathLst>
                <a:path w="3774796" h="1081418">
                  <a:moveTo>
                    <a:pt x="3441897" y="0"/>
                  </a:moveTo>
                  <a:lnTo>
                    <a:pt x="282407" y="0"/>
                  </a:lnTo>
                  <a:cubicBezTo>
                    <a:pt x="126426" y="0"/>
                    <a:pt x="0" y="123512"/>
                    <a:pt x="0" y="481239"/>
                  </a:cubicBezTo>
                  <a:cubicBezTo>
                    <a:pt x="0" y="763394"/>
                    <a:pt x="66279" y="858534"/>
                    <a:pt x="162037" y="902676"/>
                  </a:cubicBezTo>
                  <a:lnTo>
                    <a:pt x="162037" y="1074358"/>
                  </a:lnTo>
                  <a:cubicBezTo>
                    <a:pt x="162037" y="1076917"/>
                    <a:pt x="163516" y="1079245"/>
                    <a:pt x="165833" y="1080332"/>
                  </a:cubicBezTo>
                  <a:cubicBezTo>
                    <a:pt x="168150" y="1081418"/>
                    <a:pt x="170886" y="1081068"/>
                    <a:pt x="172853" y="1079432"/>
                  </a:cubicBezTo>
                  <a:lnTo>
                    <a:pt x="343027" y="937950"/>
                  </a:lnTo>
                  <a:cubicBezTo>
                    <a:pt x="350017" y="932139"/>
                    <a:pt x="358820" y="928957"/>
                    <a:pt x="367910" y="928957"/>
                  </a:cubicBezTo>
                  <a:lnTo>
                    <a:pt x="3441897" y="928957"/>
                  </a:lnTo>
                  <a:cubicBezTo>
                    <a:pt x="3648347" y="928957"/>
                    <a:pt x="3774785" y="805444"/>
                    <a:pt x="3774785" y="481169"/>
                  </a:cubicBezTo>
                  <a:cubicBezTo>
                    <a:pt x="3774796" y="123512"/>
                    <a:pt x="3648347" y="0"/>
                    <a:pt x="3441897" y="0"/>
                  </a:cubicBezTo>
                  <a:close/>
                </a:path>
              </a:pathLst>
            </a:custGeom>
            <a:solidFill>
              <a:srgbClr val="3A3A66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-536702" y="7993"/>
              <a:ext cx="3507919" cy="6459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7140"/>
                </a:lnSpc>
                <a:spcBef>
                  <a:spcPct val="0"/>
                </a:spcBef>
              </a:pPr>
              <a:r>
                <a:rPr lang="en-US" sz="2800" b="1" dirty="0">
                  <a:solidFill>
                    <a:srgbClr val="FFFFFF"/>
                  </a:solidFill>
                  <a:latin typeface="Open Sauce SemiBold Bold"/>
                  <a:ea typeface="Open Sauce SemiBold Bold"/>
                  <a:cs typeface="Open Sauce SemiBold Bold"/>
                  <a:sym typeface="Open Sauce SemiBold Bold"/>
                </a:rPr>
                <a:t>CLASSIFICATION 1 - BASED ON PERFORMANCE AND FUNCTIONAL REQUIREMENTS</a:t>
              </a:r>
            </a:p>
          </p:txBody>
        </p:sp>
      </p:grpSp>
      <p:sp>
        <p:nvSpPr>
          <p:cNvPr id="5" name="Freeform 5"/>
          <p:cNvSpPr/>
          <p:nvPr/>
        </p:nvSpPr>
        <p:spPr>
          <a:xfrm>
            <a:off x="-3429000" y="181739"/>
            <a:ext cx="7942249" cy="10076126"/>
          </a:xfrm>
          <a:custGeom>
            <a:avLst/>
            <a:gdLst/>
            <a:ahLst/>
            <a:cxnLst/>
            <a:rect l="l" t="t" r="r" b="b"/>
            <a:pathLst>
              <a:path w="7942249" h="10076126">
                <a:moveTo>
                  <a:pt x="0" y="0"/>
                </a:moveTo>
                <a:lnTo>
                  <a:pt x="7942249" y="0"/>
                </a:lnTo>
                <a:lnTo>
                  <a:pt x="7942249" y="10076126"/>
                </a:lnTo>
                <a:lnTo>
                  <a:pt x="0" y="100761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0539" r="-83545" b="-285403"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4601588" y="1571371"/>
            <a:ext cx="7410989" cy="867741"/>
            <a:chOff x="0" y="0"/>
            <a:chExt cx="2785068" cy="49843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783384" cy="494067"/>
            </a:xfrm>
            <a:custGeom>
              <a:avLst/>
              <a:gdLst/>
              <a:ahLst/>
              <a:cxnLst/>
              <a:rect l="l" t="t" r="r" b="b"/>
              <a:pathLst>
                <a:path w="2783384" h="494067">
                  <a:moveTo>
                    <a:pt x="27726" y="0"/>
                  </a:moveTo>
                  <a:lnTo>
                    <a:pt x="2755659" y="0"/>
                  </a:lnTo>
                  <a:cubicBezTo>
                    <a:pt x="2763012" y="0"/>
                    <a:pt x="2770064" y="2921"/>
                    <a:pt x="2775264" y="8121"/>
                  </a:cubicBezTo>
                  <a:cubicBezTo>
                    <a:pt x="2780463" y="13320"/>
                    <a:pt x="2783384" y="20372"/>
                    <a:pt x="2783384" y="27726"/>
                  </a:cubicBezTo>
                  <a:lnTo>
                    <a:pt x="2783384" y="466342"/>
                  </a:lnTo>
                  <a:cubicBezTo>
                    <a:pt x="2783384" y="473695"/>
                    <a:pt x="2780463" y="480747"/>
                    <a:pt x="2775264" y="485947"/>
                  </a:cubicBezTo>
                  <a:cubicBezTo>
                    <a:pt x="2770064" y="491146"/>
                    <a:pt x="2763012" y="494067"/>
                    <a:pt x="2755659" y="494067"/>
                  </a:cubicBezTo>
                  <a:lnTo>
                    <a:pt x="27726" y="494067"/>
                  </a:lnTo>
                  <a:cubicBezTo>
                    <a:pt x="20372" y="494067"/>
                    <a:pt x="13320" y="491146"/>
                    <a:pt x="8121" y="485947"/>
                  </a:cubicBezTo>
                  <a:cubicBezTo>
                    <a:pt x="2921" y="480747"/>
                    <a:pt x="0" y="473695"/>
                    <a:pt x="0" y="466342"/>
                  </a:cubicBezTo>
                  <a:lnTo>
                    <a:pt x="0" y="27726"/>
                  </a:lnTo>
                  <a:cubicBezTo>
                    <a:pt x="0" y="20372"/>
                    <a:pt x="2921" y="13320"/>
                    <a:pt x="8121" y="8121"/>
                  </a:cubicBezTo>
                  <a:cubicBezTo>
                    <a:pt x="13320" y="2921"/>
                    <a:pt x="20372" y="0"/>
                    <a:pt x="27726" y="0"/>
                  </a:cubicBezTo>
                  <a:close/>
                </a:path>
              </a:pathLst>
            </a:custGeom>
            <a:solidFill>
              <a:srgbClr val="3A3A66"/>
            </a:solidFill>
            <a:ln cap="rnd">
              <a:noFill/>
              <a:prstDash val="solid"/>
              <a:round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1684" y="4371"/>
              <a:ext cx="2783384" cy="494067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l">
                <a:lnSpc>
                  <a:spcPts val="5040"/>
                </a:lnSpc>
              </a:pPr>
              <a:r>
                <a:rPr lang="en-US" sz="3600" dirty="0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Real-Time Embedded Systems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2133598" y="2446720"/>
            <a:ext cx="15410423" cy="8208707"/>
            <a:chOff x="-1088007" y="-583644"/>
            <a:chExt cx="5120324" cy="2415058"/>
          </a:xfrm>
        </p:grpSpPr>
        <p:sp>
          <p:nvSpPr>
            <p:cNvPr id="10" name="Freeform 10"/>
            <p:cNvSpPr/>
            <p:nvPr/>
          </p:nvSpPr>
          <p:spPr>
            <a:xfrm>
              <a:off x="-1088007" y="-583644"/>
              <a:ext cx="5120324" cy="2415058"/>
            </a:xfrm>
            <a:custGeom>
              <a:avLst/>
              <a:gdLst/>
              <a:ahLst/>
              <a:cxnLst/>
              <a:rect l="l" t="t" r="r" b="b"/>
              <a:pathLst>
                <a:path w="4032317" h="1831414">
                  <a:moveTo>
                    <a:pt x="19138" y="0"/>
                  </a:moveTo>
                  <a:lnTo>
                    <a:pt x="4013179" y="0"/>
                  </a:lnTo>
                  <a:cubicBezTo>
                    <a:pt x="4023749" y="0"/>
                    <a:pt x="4032317" y="8568"/>
                    <a:pt x="4032317" y="19138"/>
                  </a:cubicBezTo>
                  <a:lnTo>
                    <a:pt x="4032317" y="1812276"/>
                  </a:lnTo>
                  <a:cubicBezTo>
                    <a:pt x="4032317" y="1822845"/>
                    <a:pt x="4023749" y="1831414"/>
                    <a:pt x="4013179" y="1831414"/>
                  </a:cubicBezTo>
                  <a:lnTo>
                    <a:pt x="19138" y="1831414"/>
                  </a:lnTo>
                  <a:cubicBezTo>
                    <a:pt x="8568" y="1831414"/>
                    <a:pt x="0" y="1822845"/>
                    <a:pt x="0" y="1812276"/>
                  </a:cubicBezTo>
                  <a:lnTo>
                    <a:pt x="0" y="19138"/>
                  </a:lnTo>
                  <a:cubicBezTo>
                    <a:pt x="0" y="8568"/>
                    <a:pt x="8568" y="0"/>
                    <a:pt x="19138" y="0"/>
                  </a:cubicBezTo>
                  <a:close/>
                </a:path>
              </a:pathLst>
            </a:custGeom>
            <a:solidFill>
              <a:srgbClr val="3A3A66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PH" dirty="0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-1088007" y="-350697"/>
              <a:ext cx="4571797" cy="2182111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marL="647708" lvl="1" indent="-323854" algn="l">
                <a:lnSpc>
                  <a:spcPts val="3600"/>
                </a:lnSpc>
                <a:buFont typeface="Arial"/>
                <a:buChar char="•"/>
              </a:pPr>
              <a:r>
                <a:rPr lang="en-US" sz="3000" dirty="0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Example: Anti-lock braking system (ABS) in vehicles.</a:t>
              </a:r>
            </a:p>
            <a:p>
              <a:pPr algn="l">
                <a:lnSpc>
                  <a:spcPts val="3600"/>
                </a:lnSpc>
              </a:pPr>
              <a:endParaRPr lang="en-US" sz="3000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endParaRPr>
            </a:p>
            <a:p>
              <a:pPr marL="647708" lvl="1" indent="-323854" algn="l">
                <a:lnSpc>
                  <a:spcPts val="3600"/>
                </a:lnSpc>
                <a:buFont typeface="Arial"/>
                <a:buChar char="•"/>
              </a:pPr>
              <a:r>
                <a:rPr lang="en-US" sz="3000" dirty="0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Explanation: ABS is a time-critical system that monitors wheel speed and applies braking pressure in real-time to prevent skidding. Delays in response could mean the difference between a safe stop and an accident.</a:t>
              </a:r>
            </a:p>
            <a:p>
              <a:pPr marL="647708" lvl="1" indent="-323854" algn="l">
                <a:lnSpc>
                  <a:spcPts val="3600"/>
                </a:lnSpc>
                <a:buFont typeface="Arial"/>
                <a:buChar char="•"/>
              </a:pPr>
              <a:endParaRPr lang="en-US" sz="3000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endParaRPr>
            </a:p>
            <a:p>
              <a:pPr algn="l">
                <a:lnSpc>
                  <a:spcPts val="3600"/>
                </a:lnSpc>
              </a:pPr>
              <a:endParaRPr lang="en-US" sz="3000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endParaRPr>
            </a:p>
            <a:p>
              <a:pPr algn="l">
                <a:lnSpc>
                  <a:spcPts val="3600"/>
                </a:lnSpc>
              </a:pPr>
              <a:endParaRPr lang="en-US" sz="3000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endParaRPr>
            </a:p>
            <a:p>
              <a:pPr algn="l">
                <a:lnSpc>
                  <a:spcPts val="3600"/>
                </a:lnSpc>
              </a:pPr>
              <a:endParaRPr lang="en-US" sz="3000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endParaRPr>
            </a:p>
            <a:p>
              <a:pPr algn="l">
                <a:lnSpc>
                  <a:spcPts val="3600"/>
                </a:lnSpc>
              </a:pPr>
              <a:endParaRPr lang="en-US" sz="3000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endParaRPr>
            </a:p>
            <a:p>
              <a:pPr algn="l">
                <a:lnSpc>
                  <a:spcPts val="3600"/>
                </a:lnSpc>
              </a:pPr>
              <a:endParaRPr lang="en-US" sz="3000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endParaRPr>
            </a:p>
            <a:p>
              <a:pPr algn="l">
                <a:lnSpc>
                  <a:spcPts val="3600"/>
                </a:lnSpc>
              </a:pPr>
              <a:endParaRPr lang="en-US" sz="3000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endParaRPr>
            </a:p>
            <a:p>
              <a:pPr marL="323854" lvl="1" algn="ctr">
                <a:lnSpc>
                  <a:spcPts val="3600"/>
                </a:lnSpc>
              </a:pPr>
              <a:r>
                <a:rPr lang="en-US" sz="2800" dirty="0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Image showing car wheels connected to the braking system, highlighting sensors and the embedded control unit.</a:t>
              </a:r>
            </a:p>
            <a:p>
              <a:pPr algn="l">
                <a:lnSpc>
                  <a:spcPts val="3600"/>
                </a:lnSpc>
              </a:pPr>
              <a:endParaRPr lang="en-US" sz="3000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endParaRPr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33E40BD3-CF10-46F2-8132-25AFA4CBED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8049" y="5676900"/>
            <a:ext cx="4749986" cy="347651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F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488058" y="44706"/>
            <a:ext cx="12994539" cy="2419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9599"/>
              </a:lnSpc>
              <a:spcBef>
                <a:spcPct val="0"/>
              </a:spcBef>
            </a:pPr>
            <a:r>
              <a:rPr lang="en-US" sz="7999" b="1">
                <a:solidFill>
                  <a:srgbClr val="3A3A66"/>
                </a:solidFill>
                <a:latin typeface="Open Sauce SemiBold Bold"/>
                <a:ea typeface="Open Sauce SemiBold Bold"/>
                <a:cs typeface="Open Sauce SemiBold Bold"/>
                <a:sym typeface="Open Sauce SemiBold Bold"/>
              </a:rPr>
              <a:t>Classification 2 - Based on Complexity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2318941" y="2655242"/>
            <a:ext cx="11236751" cy="561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4560"/>
              </a:lnSpc>
              <a:spcBef>
                <a:spcPct val="0"/>
              </a:spcBef>
            </a:pPr>
            <a:r>
              <a:rPr lang="en-US" sz="3800" b="1">
                <a:solidFill>
                  <a:srgbClr val="3A3A66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Small-Scale Embedded Systems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60203" y="3519560"/>
            <a:ext cx="14367980" cy="76333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820424" lvl="1" indent="-410212" algn="l">
              <a:lnSpc>
                <a:spcPts val="4560"/>
              </a:lnSpc>
              <a:buFont typeface="Arial"/>
              <a:buChar char="•"/>
            </a:pPr>
            <a:r>
              <a:rPr lang="en-US" sz="3800" dirty="0">
                <a:solidFill>
                  <a:srgbClr val="3A3A66"/>
                </a:solidFill>
                <a:latin typeface="Open Sauce"/>
                <a:ea typeface="Open Sauce"/>
                <a:cs typeface="Open Sauce"/>
                <a:sym typeface="Open Sauce"/>
              </a:rPr>
              <a:t>Example: Digital watches.</a:t>
            </a:r>
          </a:p>
          <a:p>
            <a:pPr marL="820424" lvl="1" indent="-410212" algn="l">
              <a:lnSpc>
                <a:spcPts val="4560"/>
              </a:lnSpc>
              <a:buFont typeface="Arial"/>
              <a:buChar char="•"/>
            </a:pPr>
            <a:r>
              <a:rPr lang="en-US" sz="3800" dirty="0">
                <a:solidFill>
                  <a:srgbClr val="3A3A66"/>
                </a:solidFill>
                <a:latin typeface="Open Sauce"/>
                <a:ea typeface="Open Sauce"/>
                <a:cs typeface="Open Sauce"/>
                <a:sym typeface="Open Sauce"/>
              </a:rPr>
              <a:t>Explanation: These systems use simple microcontrollers and require minimal software. They handle basic tasks like timekeeping, alarms, and light activation.</a:t>
            </a:r>
          </a:p>
          <a:p>
            <a:pPr marL="820424" lvl="1" indent="-410212" algn="l">
              <a:lnSpc>
                <a:spcPts val="4560"/>
              </a:lnSpc>
              <a:spcBef>
                <a:spcPct val="0"/>
              </a:spcBef>
              <a:buFont typeface="Arial"/>
              <a:buChar char="•"/>
            </a:pPr>
            <a:endParaRPr lang="en-US" sz="3800" dirty="0">
              <a:solidFill>
                <a:srgbClr val="3A3A66"/>
              </a:solidFill>
              <a:latin typeface="Open Sauce"/>
              <a:ea typeface="Open Sauce"/>
              <a:cs typeface="Open Sauce"/>
              <a:sym typeface="Open Sauce"/>
            </a:endParaRPr>
          </a:p>
          <a:p>
            <a:pPr marL="820424" lvl="1" indent="-410212" algn="l">
              <a:lnSpc>
                <a:spcPts val="4560"/>
              </a:lnSpc>
              <a:spcBef>
                <a:spcPct val="0"/>
              </a:spcBef>
              <a:buFont typeface="Arial"/>
              <a:buChar char="•"/>
            </a:pPr>
            <a:endParaRPr lang="en-US" sz="3800" dirty="0">
              <a:solidFill>
                <a:srgbClr val="3A3A66"/>
              </a:solidFill>
              <a:latin typeface="Open Sauce"/>
              <a:ea typeface="Open Sauce"/>
              <a:cs typeface="Open Sauce"/>
              <a:sym typeface="Open Sauce"/>
            </a:endParaRPr>
          </a:p>
          <a:p>
            <a:pPr marL="820424" lvl="1" indent="-410212" algn="l">
              <a:lnSpc>
                <a:spcPts val="4560"/>
              </a:lnSpc>
              <a:spcBef>
                <a:spcPct val="0"/>
              </a:spcBef>
              <a:buFont typeface="Arial"/>
              <a:buChar char="•"/>
            </a:pPr>
            <a:endParaRPr lang="en-US" sz="3800" dirty="0">
              <a:solidFill>
                <a:srgbClr val="3A3A66"/>
              </a:solidFill>
              <a:latin typeface="Open Sauce"/>
              <a:ea typeface="Open Sauce"/>
              <a:cs typeface="Open Sauce"/>
              <a:sym typeface="Open Sauce"/>
            </a:endParaRPr>
          </a:p>
          <a:p>
            <a:pPr marL="820424" lvl="1" indent="-410212" algn="l">
              <a:lnSpc>
                <a:spcPts val="4560"/>
              </a:lnSpc>
              <a:spcBef>
                <a:spcPct val="0"/>
              </a:spcBef>
              <a:buFont typeface="Arial"/>
              <a:buChar char="•"/>
            </a:pPr>
            <a:endParaRPr lang="en-US" sz="3800" dirty="0">
              <a:solidFill>
                <a:srgbClr val="3A3A66"/>
              </a:solidFill>
              <a:latin typeface="Open Sauce"/>
              <a:ea typeface="Open Sauce"/>
              <a:cs typeface="Open Sauce"/>
              <a:sym typeface="Open Sauce"/>
            </a:endParaRPr>
          </a:p>
          <a:p>
            <a:pPr marL="820424" lvl="1" indent="-410212" algn="l">
              <a:lnSpc>
                <a:spcPts val="4560"/>
              </a:lnSpc>
              <a:spcBef>
                <a:spcPct val="0"/>
              </a:spcBef>
              <a:buFont typeface="Arial"/>
              <a:buChar char="•"/>
            </a:pPr>
            <a:endParaRPr lang="en-US" sz="3800" dirty="0">
              <a:solidFill>
                <a:srgbClr val="3A3A66"/>
              </a:solidFill>
              <a:latin typeface="Open Sauce"/>
              <a:ea typeface="Open Sauce"/>
              <a:cs typeface="Open Sauce"/>
              <a:sym typeface="Open Sauce"/>
            </a:endParaRPr>
          </a:p>
          <a:p>
            <a:pPr marL="410212" lvl="1" algn="ctr">
              <a:lnSpc>
                <a:spcPts val="4560"/>
              </a:lnSpc>
              <a:spcBef>
                <a:spcPct val="0"/>
              </a:spcBef>
            </a:pPr>
            <a:r>
              <a:rPr lang="en-US" sz="2800" dirty="0">
                <a:solidFill>
                  <a:srgbClr val="3A3A66"/>
                </a:solidFill>
                <a:latin typeface="Open Sauce"/>
                <a:ea typeface="Open Sauce"/>
                <a:cs typeface="Open Sauce"/>
                <a:sym typeface="Open Sauce"/>
              </a:rPr>
              <a:t>Image of a digital watch, annotated with its key features and internal microcontroller.</a:t>
            </a:r>
          </a:p>
          <a:p>
            <a:pPr marL="410212" lvl="1" algn="ctr">
              <a:lnSpc>
                <a:spcPts val="4560"/>
              </a:lnSpc>
              <a:spcBef>
                <a:spcPct val="0"/>
              </a:spcBef>
            </a:pPr>
            <a:endParaRPr lang="en-US" sz="3800" dirty="0">
              <a:solidFill>
                <a:srgbClr val="3A3A66"/>
              </a:solidFill>
              <a:latin typeface="Open Sauce"/>
              <a:ea typeface="Open Sauce"/>
              <a:cs typeface="Open Sauce"/>
              <a:sym typeface="Open Sauce"/>
            </a:endParaRPr>
          </a:p>
          <a:p>
            <a:pPr algn="l">
              <a:lnSpc>
                <a:spcPts val="4560"/>
              </a:lnSpc>
              <a:spcBef>
                <a:spcPct val="0"/>
              </a:spcBef>
            </a:pPr>
            <a:endParaRPr lang="en-US" sz="3800" dirty="0">
              <a:solidFill>
                <a:srgbClr val="3A3A66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  <p:grpSp>
        <p:nvGrpSpPr>
          <p:cNvPr id="5" name="Group 5"/>
          <p:cNvGrpSpPr/>
          <p:nvPr/>
        </p:nvGrpSpPr>
        <p:grpSpPr>
          <a:xfrm>
            <a:off x="-270599" y="9994704"/>
            <a:ext cx="18829198" cy="1953177"/>
            <a:chOff x="0" y="0"/>
            <a:chExt cx="6256259" cy="149101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256259" cy="1491013"/>
            </a:xfrm>
            <a:custGeom>
              <a:avLst/>
              <a:gdLst/>
              <a:ahLst/>
              <a:cxnLst/>
              <a:rect l="l" t="t" r="r" b="b"/>
              <a:pathLst>
                <a:path w="6256259" h="1491013">
                  <a:moveTo>
                    <a:pt x="0" y="0"/>
                  </a:moveTo>
                  <a:lnTo>
                    <a:pt x="6256259" y="0"/>
                  </a:lnTo>
                  <a:lnTo>
                    <a:pt x="6256259" y="1491013"/>
                  </a:lnTo>
                  <a:lnTo>
                    <a:pt x="0" y="1491013"/>
                  </a:lnTo>
                  <a:close/>
                </a:path>
              </a:pathLst>
            </a:custGeom>
            <a:solidFill>
              <a:srgbClr val="3A3A66"/>
            </a:solidFill>
            <a:ln cap="sq">
              <a:noFill/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6256259" cy="15100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167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 rot="261418">
            <a:off x="15431673" y="3193875"/>
            <a:ext cx="1961286" cy="1085946"/>
          </a:xfrm>
          <a:custGeom>
            <a:avLst/>
            <a:gdLst/>
            <a:ahLst/>
            <a:cxnLst/>
            <a:rect l="l" t="t" r="r" b="b"/>
            <a:pathLst>
              <a:path w="1961286" h="1085946">
                <a:moveTo>
                  <a:pt x="0" y="0"/>
                </a:moveTo>
                <a:lnTo>
                  <a:pt x="1961286" y="0"/>
                </a:lnTo>
                <a:lnTo>
                  <a:pt x="1961286" y="1085946"/>
                </a:lnTo>
                <a:lnTo>
                  <a:pt x="0" y="10859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75356" t="-354636" r="-37669" b="-1172"/>
            </a:stretch>
          </a:blipFill>
        </p:spPr>
      </p:sp>
      <p:sp>
        <p:nvSpPr>
          <p:cNvPr id="12" name="Freeform 12"/>
          <p:cNvSpPr/>
          <p:nvPr/>
        </p:nvSpPr>
        <p:spPr>
          <a:xfrm rot="5400000" flipH="1">
            <a:off x="15904488" y="7511028"/>
            <a:ext cx="731838" cy="1996469"/>
          </a:xfrm>
          <a:custGeom>
            <a:avLst/>
            <a:gdLst/>
            <a:ahLst/>
            <a:cxnLst/>
            <a:rect l="l" t="t" r="r" b="b"/>
            <a:pathLst>
              <a:path w="731838" h="1996469">
                <a:moveTo>
                  <a:pt x="731838" y="0"/>
                </a:moveTo>
                <a:lnTo>
                  <a:pt x="0" y="0"/>
                </a:lnTo>
                <a:lnTo>
                  <a:pt x="0" y="1996468"/>
                </a:lnTo>
                <a:lnTo>
                  <a:pt x="731838" y="1996468"/>
                </a:lnTo>
                <a:lnTo>
                  <a:pt x="731838" y="0"/>
                </a:lnTo>
                <a:close/>
              </a:path>
            </a:pathLst>
          </a:custGeom>
          <a:blipFill>
            <a:blip r:embed="rId2"/>
            <a:stretch>
              <a:fillRect t="-62401" r="-590899" b="-41790"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6771307" y="5498545"/>
            <a:ext cx="968167" cy="1959872"/>
          </a:xfrm>
          <a:custGeom>
            <a:avLst/>
            <a:gdLst/>
            <a:ahLst/>
            <a:cxnLst/>
            <a:rect l="l" t="t" r="r" b="b"/>
            <a:pathLst>
              <a:path w="968167" h="1959872">
                <a:moveTo>
                  <a:pt x="0" y="0"/>
                </a:moveTo>
                <a:lnTo>
                  <a:pt x="968167" y="0"/>
                </a:lnTo>
                <a:lnTo>
                  <a:pt x="968167" y="1959873"/>
                </a:lnTo>
                <a:lnTo>
                  <a:pt x="0" y="19598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6376" r="-201112" b="-102124"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533400" y="458027"/>
            <a:ext cx="968167" cy="1959872"/>
          </a:xfrm>
          <a:custGeom>
            <a:avLst/>
            <a:gdLst/>
            <a:ahLst/>
            <a:cxnLst/>
            <a:rect l="l" t="t" r="r" b="b"/>
            <a:pathLst>
              <a:path w="968167" h="1959872">
                <a:moveTo>
                  <a:pt x="0" y="0"/>
                </a:moveTo>
                <a:lnTo>
                  <a:pt x="968167" y="0"/>
                </a:lnTo>
                <a:lnTo>
                  <a:pt x="968167" y="1959873"/>
                </a:lnTo>
                <a:lnTo>
                  <a:pt x="0" y="19598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6376" r="-201112" b="-102124"/>
            </a:stretch>
          </a:blipFill>
        </p:spPr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C9C9B4B-0C8B-441A-A0E8-7C499D08517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800" y="6046240"/>
            <a:ext cx="5181600" cy="282435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A3A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8913483" y="9260217"/>
            <a:ext cx="906087" cy="445053"/>
          </a:xfrm>
          <a:custGeom>
            <a:avLst/>
            <a:gdLst/>
            <a:ahLst/>
            <a:cxnLst/>
            <a:rect l="l" t="t" r="r" b="b"/>
            <a:pathLst>
              <a:path w="1606907" h="889730">
                <a:moveTo>
                  <a:pt x="0" y="0"/>
                </a:moveTo>
                <a:lnTo>
                  <a:pt x="1606907" y="0"/>
                </a:lnTo>
                <a:lnTo>
                  <a:pt x="1606907" y="889730"/>
                </a:lnTo>
                <a:lnTo>
                  <a:pt x="0" y="8897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75356" t="-354636" r="-37669" b="-117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239180" y="9029774"/>
            <a:ext cx="396785" cy="905434"/>
          </a:xfrm>
          <a:custGeom>
            <a:avLst/>
            <a:gdLst/>
            <a:ahLst/>
            <a:cxnLst/>
            <a:rect l="l" t="t" r="r" b="b"/>
            <a:pathLst>
              <a:path w="793232" h="1605749">
                <a:moveTo>
                  <a:pt x="0" y="0"/>
                </a:moveTo>
                <a:lnTo>
                  <a:pt x="793232" y="0"/>
                </a:lnTo>
                <a:lnTo>
                  <a:pt x="793232" y="1605750"/>
                </a:lnTo>
                <a:lnTo>
                  <a:pt x="0" y="16057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6376" r="-201112" b="-102124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1290656" y="9043594"/>
            <a:ext cx="401353" cy="783427"/>
          </a:xfrm>
          <a:custGeom>
            <a:avLst/>
            <a:gdLst/>
            <a:ahLst/>
            <a:cxnLst/>
            <a:rect l="l" t="t" r="r" b="b"/>
            <a:pathLst>
              <a:path w="802364" h="1389375">
                <a:moveTo>
                  <a:pt x="0" y="0"/>
                </a:moveTo>
                <a:lnTo>
                  <a:pt x="802364" y="0"/>
                </a:lnTo>
                <a:lnTo>
                  <a:pt x="802364" y="1389376"/>
                </a:lnTo>
                <a:lnTo>
                  <a:pt x="0" y="13893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2606229" y="9012670"/>
            <a:ext cx="661102" cy="1056444"/>
          </a:xfrm>
          <a:custGeom>
            <a:avLst/>
            <a:gdLst/>
            <a:ahLst/>
            <a:cxnLst/>
            <a:rect l="l" t="t" r="r" b="b"/>
            <a:pathLst>
              <a:path w="1321640" h="1873560">
                <a:moveTo>
                  <a:pt x="0" y="0"/>
                </a:moveTo>
                <a:lnTo>
                  <a:pt x="1321640" y="0"/>
                </a:lnTo>
                <a:lnTo>
                  <a:pt x="1321640" y="1873560"/>
                </a:lnTo>
                <a:lnTo>
                  <a:pt x="0" y="187356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7638661" y="9044878"/>
            <a:ext cx="806982" cy="772089"/>
          </a:xfrm>
          <a:custGeom>
            <a:avLst/>
            <a:gdLst/>
            <a:ahLst/>
            <a:cxnLst/>
            <a:rect l="l" t="t" r="r" b="b"/>
            <a:pathLst>
              <a:path w="1613275" h="1369267">
                <a:moveTo>
                  <a:pt x="0" y="0"/>
                </a:moveTo>
                <a:lnTo>
                  <a:pt x="1613275" y="0"/>
                </a:lnTo>
                <a:lnTo>
                  <a:pt x="1613275" y="1369268"/>
                </a:lnTo>
                <a:lnTo>
                  <a:pt x="0" y="136926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5378005" y="9027939"/>
            <a:ext cx="305577" cy="921644"/>
          </a:xfrm>
          <a:custGeom>
            <a:avLst/>
            <a:gdLst/>
            <a:ahLst/>
            <a:cxnLst/>
            <a:rect l="l" t="t" r="r" b="b"/>
            <a:pathLst>
              <a:path w="610893" h="1634497">
                <a:moveTo>
                  <a:pt x="0" y="0"/>
                </a:moveTo>
                <a:lnTo>
                  <a:pt x="610893" y="0"/>
                </a:lnTo>
                <a:lnTo>
                  <a:pt x="610893" y="1634496"/>
                </a:lnTo>
                <a:lnTo>
                  <a:pt x="0" y="163449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6257837" y="9029700"/>
            <a:ext cx="320849" cy="906087"/>
          </a:xfrm>
          <a:custGeom>
            <a:avLst/>
            <a:gdLst/>
            <a:ahLst/>
            <a:cxnLst/>
            <a:rect l="l" t="t" r="r" b="b"/>
            <a:pathLst>
              <a:path w="641424" h="1606907">
                <a:moveTo>
                  <a:pt x="0" y="0"/>
                </a:moveTo>
                <a:lnTo>
                  <a:pt x="641424" y="0"/>
                </a:lnTo>
                <a:lnTo>
                  <a:pt x="641424" y="1606908"/>
                </a:lnTo>
                <a:lnTo>
                  <a:pt x="0" y="160690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3651071" y="597898"/>
            <a:ext cx="10985857" cy="647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5039"/>
              </a:lnSpc>
              <a:spcBef>
                <a:spcPct val="0"/>
              </a:spcBef>
            </a:pPr>
            <a:r>
              <a:rPr lang="en-US" sz="4199" b="1">
                <a:solidFill>
                  <a:srgbClr val="FFFFFF"/>
                </a:solidFill>
                <a:latin typeface="Open Sauce SemiBold Bold"/>
                <a:ea typeface="Open Sauce SemiBold Bold"/>
                <a:cs typeface="Open Sauce SemiBold Bold"/>
                <a:sym typeface="Open Sauce SemiBold Bold"/>
              </a:rPr>
              <a:t>Medium-Scale Embedded Systems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219470" y="2300790"/>
            <a:ext cx="12000969" cy="381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41" lvl="1" indent="-280670" algn="ctr">
              <a:lnSpc>
                <a:spcPts val="3120"/>
              </a:lnSpc>
              <a:buFont typeface="Arial"/>
              <a:buChar char="•"/>
            </a:pPr>
            <a:r>
              <a:rPr lang="en-US" sz="260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Example: Home automation controllers (e.g., smart thermostats).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048000" y="3134320"/>
            <a:ext cx="12000969" cy="1162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41" lvl="1" indent="-280670" algn="ctr">
              <a:lnSpc>
                <a:spcPts val="3120"/>
              </a:lnSpc>
              <a:buFont typeface="Arial"/>
              <a:buChar char="•"/>
            </a:pPr>
            <a:r>
              <a:rPr lang="en-US" sz="2600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Explanation: These systems handle more complex operations, interacting with various sensors and outputs to adjust the home environment efficiently.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219469" y="7986210"/>
            <a:ext cx="12000969" cy="7950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80671" lvl="1" algn="ctr">
              <a:lnSpc>
                <a:spcPts val="3120"/>
              </a:lnSpc>
            </a:pPr>
            <a:r>
              <a:rPr lang="en-US" sz="2600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Image depicting a smart thermostat controlling HVAC systems and connected to a smartphone.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7A1C98A-88C9-4019-9679-D87F8D4840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49127" y="4483784"/>
            <a:ext cx="5042882" cy="331501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A3A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9117403" y="9134661"/>
            <a:ext cx="1181150" cy="603218"/>
          </a:xfrm>
          <a:custGeom>
            <a:avLst/>
            <a:gdLst/>
            <a:ahLst/>
            <a:cxnLst/>
            <a:rect l="l" t="t" r="r" b="b"/>
            <a:pathLst>
              <a:path w="1606907" h="889730">
                <a:moveTo>
                  <a:pt x="0" y="0"/>
                </a:moveTo>
                <a:lnTo>
                  <a:pt x="1606907" y="0"/>
                </a:lnTo>
                <a:lnTo>
                  <a:pt x="1606907" y="889730"/>
                </a:lnTo>
                <a:lnTo>
                  <a:pt x="0" y="8897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75356" t="-354636" r="-37669" b="-117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518698" y="8845967"/>
            <a:ext cx="537799" cy="1180299"/>
          </a:xfrm>
          <a:custGeom>
            <a:avLst/>
            <a:gdLst/>
            <a:ahLst/>
            <a:cxnLst/>
            <a:rect l="l" t="t" r="r" b="b"/>
            <a:pathLst>
              <a:path w="793232" h="1605749">
                <a:moveTo>
                  <a:pt x="0" y="0"/>
                </a:moveTo>
                <a:lnTo>
                  <a:pt x="793232" y="0"/>
                </a:lnTo>
                <a:lnTo>
                  <a:pt x="793232" y="1605750"/>
                </a:lnTo>
                <a:lnTo>
                  <a:pt x="0" y="16057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6376" r="-201112" b="-102124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1568552" y="8896826"/>
            <a:ext cx="543990" cy="1021254"/>
          </a:xfrm>
          <a:custGeom>
            <a:avLst/>
            <a:gdLst/>
            <a:ahLst/>
            <a:cxnLst/>
            <a:rect l="l" t="t" r="r" b="b"/>
            <a:pathLst>
              <a:path w="802364" h="1389375">
                <a:moveTo>
                  <a:pt x="0" y="0"/>
                </a:moveTo>
                <a:lnTo>
                  <a:pt x="802365" y="0"/>
                </a:lnTo>
                <a:lnTo>
                  <a:pt x="802365" y="1389375"/>
                </a:lnTo>
                <a:lnTo>
                  <a:pt x="0" y="138937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383000" y="308818"/>
            <a:ext cx="1321640" cy="1873560"/>
          </a:xfrm>
          <a:custGeom>
            <a:avLst/>
            <a:gdLst/>
            <a:ahLst/>
            <a:cxnLst/>
            <a:rect l="l" t="t" r="r" b="b"/>
            <a:pathLst>
              <a:path w="1321640" h="1873560">
                <a:moveTo>
                  <a:pt x="0" y="0"/>
                </a:moveTo>
                <a:lnTo>
                  <a:pt x="1321641" y="0"/>
                </a:lnTo>
                <a:lnTo>
                  <a:pt x="1321641" y="1873560"/>
                </a:lnTo>
                <a:lnTo>
                  <a:pt x="0" y="187356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7772400" y="8901552"/>
            <a:ext cx="1093776" cy="1006474"/>
          </a:xfrm>
          <a:custGeom>
            <a:avLst/>
            <a:gdLst/>
            <a:ahLst/>
            <a:cxnLst/>
            <a:rect l="l" t="t" r="r" b="b"/>
            <a:pathLst>
              <a:path w="1613275" h="1369267">
                <a:moveTo>
                  <a:pt x="0" y="0"/>
                </a:moveTo>
                <a:lnTo>
                  <a:pt x="1613275" y="0"/>
                </a:lnTo>
                <a:lnTo>
                  <a:pt x="1613275" y="1369267"/>
                </a:lnTo>
                <a:lnTo>
                  <a:pt x="0" y="136926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5689939" y="8839211"/>
            <a:ext cx="414176" cy="1201430"/>
          </a:xfrm>
          <a:custGeom>
            <a:avLst/>
            <a:gdLst/>
            <a:ahLst/>
            <a:cxnLst/>
            <a:rect l="l" t="t" r="r" b="b"/>
            <a:pathLst>
              <a:path w="610893" h="1634497">
                <a:moveTo>
                  <a:pt x="0" y="0"/>
                </a:moveTo>
                <a:lnTo>
                  <a:pt x="610894" y="0"/>
                </a:lnTo>
                <a:lnTo>
                  <a:pt x="610894" y="1634497"/>
                </a:lnTo>
                <a:lnTo>
                  <a:pt x="0" y="163449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6564343" y="8845695"/>
            <a:ext cx="434876" cy="1181150"/>
          </a:xfrm>
          <a:custGeom>
            <a:avLst/>
            <a:gdLst/>
            <a:ahLst/>
            <a:cxnLst/>
            <a:rect l="l" t="t" r="r" b="b"/>
            <a:pathLst>
              <a:path w="641424" h="1606907">
                <a:moveTo>
                  <a:pt x="0" y="0"/>
                </a:moveTo>
                <a:lnTo>
                  <a:pt x="641424" y="0"/>
                </a:lnTo>
                <a:lnTo>
                  <a:pt x="641424" y="1606908"/>
                </a:lnTo>
                <a:lnTo>
                  <a:pt x="0" y="160690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3651071" y="597898"/>
            <a:ext cx="10985857" cy="647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5039"/>
              </a:lnSpc>
              <a:spcBef>
                <a:spcPct val="0"/>
              </a:spcBef>
            </a:pPr>
            <a:r>
              <a:rPr lang="en-US" sz="4199" b="1">
                <a:solidFill>
                  <a:srgbClr val="FFFFFF"/>
                </a:solidFill>
                <a:latin typeface="Open Sauce SemiBold Bold"/>
                <a:ea typeface="Open Sauce SemiBold Bold"/>
                <a:cs typeface="Open Sauce SemiBold Bold"/>
                <a:sym typeface="Open Sauce SemiBold Bold"/>
              </a:rPr>
              <a:t>Large-Scale Embedded Systems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83360" y="1866900"/>
            <a:ext cx="16675939" cy="73096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87028" lvl="1" indent="-343514" algn="l">
              <a:lnSpc>
                <a:spcPts val="3818"/>
              </a:lnSpc>
              <a:buFont typeface="Arial"/>
              <a:buChar char="•"/>
            </a:pPr>
            <a:r>
              <a:rPr lang="en-US" sz="3182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Example: Industrial robotic arms.</a:t>
            </a:r>
          </a:p>
          <a:p>
            <a:pPr algn="l">
              <a:lnSpc>
                <a:spcPts val="3818"/>
              </a:lnSpc>
            </a:pPr>
            <a:endParaRPr lang="en-US" sz="3182" dirty="0">
              <a:solidFill>
                <a:srgbClr val="FFFFFF"/>
              </a:solidFill>
              <a:latin typeface="Open Sauce"/>
              <a:ea typeface="Open Sauce"/>
              <a:cs typeface="Open Sauce"/>
              <a:sym typeface="Open Sauce"/>
            </a:endParaRPr>
          </a:p>
          <a:p>
            <a:pPr marL="687028" lvl="1" indent="-343514" algn="l">
              <a:lnSpc>
                <a:spcPts val="3818"/>
              </a:lnSpc>
              <a:buFont typeface="Arial"/>
              <a:buChar char="•"/>
            </a:pPr>
            <a:r>
              <a:rPr lang="en-US" sz="3182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Explanation: These are complex systems involving sophisticated microprocessors and extensive software that enable tasks like assembly, welding, and painting with high precision in factories.</a:t>
            </a:r>
          </a:p>
          <a:p>
            <a:pPr marL="687028" lvl="1" indent="-343514" algn="l">
              <a:lnSpc>
                <a:spcPts val="3818"/>
              </a:lnSpc>
              <a:buFont typeface="Arial"/>
              <a:buChar char="•"/>
            </a:pPr>
            <a:endParaRPr lang="en-US" sz="3182" dirty="0">
              <a:solidFill>
                <a:srgbClr val="FFFFFF"/>
              </a:solidFill>
              <a:latin typeface="Open Sauce"/>
              <a:ea typeface="Open Sauce"/>
              <a:cs typeface="Open Sauce"/>
              <a:sym typeface="Open Sauce"/>
            </a:endParaRPr>
          </a:p>
          <a:p>
            <a:pPr marL="687028" lvl="1" indent="-343514" algn="l">
              <a:lnSpc>
                <a:spcPts val="3818"/>
              </a:lnSpc>
              <a:buFont typeface="Arial"/>
              <a:buChar char="•"/>
            </a:pPr>
            <a:endParaRPr lang="en-US" sz="3182" dirty="0">
              <a:solidFill>
                <a:srgbClr val="FFFFFF"/>
              </a:solidFill>
              <a:latin typeface="Open Sauce"/>
              <a:ea typeface="Open Sauce"/>
              <a:cs typeface="Open Sauce"/>
              <a:sym typeface="Open Sauce"/>
            </a:endParaRPr>
          </a:p>
          <a:p>
            <a:pPr marL="687028" lvl="1" indent="-343514" algn="l">
              <a:lnSpc>
                <a:spcPts val="3818"/>
              </a:lnSpc>
              <a:buFont typeface="Arial"/>
              <a:buChar char="•"/>
            </a:pPr>
            <a:endParaRPr lang="en-US" sz="3182" dirty="0">
              <a:solidFill>
                <a:srgbClr val="FFFFFF"/>
              </a:solidFill>
              <a:latin typeface="Open Sauce"/>
              <a:ea typeface="Open Sauce"/>
              <a:cs typeface="Open Sauce"/>
              <a:sym typeface="Open Sauce"/>
            </a:endParaRPr>
          </a:p>
          <a:p>
            <a:pPr marL="687028" lvl="1" indent="-343514" algn="l">
              <a:lnSpc>
                <a:spcPts val="3818"/>
              </a:lnSpc>
              <a:buFont typeface="Arial"/>
              <a:buChar char="•"/>
            </a:pPr>
            <a:endParaRPr lang="en-US" sz="3182" dirty="0">
              <a:solidFill>
                <a:srgbClr val="FFFFFF"/>
              </a:solidFill>
              <a:latin typeface="Open Sauce"/>
              <a:ea typeface="Open Sauce"/>
              <a:cs typeface="Open Sauce"/>
              <a:sym typeface="Open Sauce"/>
            </a:endParaRPr>
          </a:p>
          <a:p>
            <a:pPr marL="687028" lvl="1" indent="-343514" algn="l">
              <a:lnSpc>
                <a:spcPts val="3818"/>
              </a:lnSpc>
              <a:buFont typeface="Arial"/>
              <a:buChar char="•"/>
            </a:pPr>
            <a:endParaRPr lang="en-US" sz="3182" dirty="0">
              <a:solidFill>
                <a:srgbClr val="FFFFFF"/>
              </a:solidFill>
              <a:latin typeface="Open Sauce"/>
              <a:ea typeface="Open Sauce"/>
              <a:cs typeface="Open Sauce"/>
              <a:sym typeface="Open Sauce"/>
            </a:endParaRPr>
          </a:p>
          <a:p>
            <a:pPr marL="687028" lvl="1" indent="-343514" algn="l">
              <a:lnSpc>
                <a:spcPts val="3818"/>
              </a:lnSpc>
              <a:buFont typeface="Arial"/>
              <a:buChar char="•"/>
            </a:pPr>
            <a:endParaRPr lang="en-US" sz="3182" dirty="0">
              <a:solidFill>
                <a:srgbClr val="FFFFFF"/>
              </a:solidFill>
              <a:latin typeface="Open Sauce"/>
              <a:ea typeface="Open Sauce"/>
              <a:cs typeface="Open Sauce"/>
              <a:sym typeface="Open Sauce"/>
            </a:endParaRPr>
          </a:p>
          <a:p>
            <a:pPr marL="687028" lvl="1" indent="-343514" algn="l">
              <a:lnSpc>
                <a:spcPts val="3818"/>
              </a:lnSpc>
              <a:buFont typeface="Arial"/>
              <a:buChar char="•"/>
            </a:pPr>
            <a:endParaRPr lang="en-US" sz="3182" dirty="0">
              <a:solidFill>
                <a:srgbClr val="FFFFFF"/>
              </a:solidFill>
              <a:latin typeface="Open Sauce"/>
              <a:ea typeface="Open Sauce"/>
              <a:cs typeface="Open Sauce"/>
              <a:sym typeface="Open Sauce"/>
            </a:endParaRPr>
          </a:p>
          <a:p>
            <a:pPr algn="l">
              <a:lnSpc>
                <a:spcPts val="3818"/>
              </a:lnSpc>
            </a:pPr>
            <a:endParaRPr lang="en-US" sz="3182" dirty="0">
              <a:solidFill>
                <a:srgbClr val="FFFFFF"/>
              </a:solidFill>
              <a:latin typeface="Open Sauce"/>
              <a:ea typeface="Open Sauce"/>
              <a:cs typeface="Open Sauce"/>
              <a:sym typeface="Open Sauce"/>
            </a:endParaRPr>
          </a:p>
          <a:p>
            <a:pPr marL="343514" lvl="1" algn="ctr">
              <a:lnSpc>
                <a:spcPts val="3818"/>
              </a:lnSpc>
              <a:spcBef>
                <a:spcPct val="0"/>
              </a:spcBef>
            </a:pPr>
            <a:r>
              <a:rPr lang="en-US" sz="3182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Image of an industrial robot at work, showing sensors and control panels.</a:t>
            </a:r>
          </a:p>
          <a:p>
            <a:pPr marL="0" lvl="0" indent="0" algn="l">
              <a:lnSpc>
                <a:spcPts val="3818"/>
              </a:lnSpc>
              <a:spcBef>
                <a:spcPct val="0"/>
              </a:spcBef>
            </a:pPr>
            <a:endParaRPr lang="en-US" sz="3182" dirty="0">
              <a:solidFill>
                <a:srgbClr val="FFFFFF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2DF93B7-EC7A-41B6-8F83-671F7E61A5A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16312" y="4344348"/>
            <a:ext cx="6005952" cy="377816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F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991944" y="2631507"/>
            <a:ext cx="5116660" cy="1472485"/>
            <a:chOff x="0" y="0"/>
            <a:chExt cx="1432511" cy="41225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432511" cy="412251"/>
            </a:xfrm>
            <a:custGeom>
              <a:avLst/>
              <a:gdLst/>
              <a:ahLst/>
              <a:cxnLst/>
              <a:rect l="l" t="t" r="r" b="b"/>
              <a:pathLst>
                <a:path w="1432511" h="412251">
                  <a:moveTo>
                    <a:pt x="30262" y="0"/>
                  </a:moveTo>
                  <a:lnTo>
                    <a:pt x="1402250" y="0"/>
                  </a:lnTo>
                  <a:cubicBezTo>
                    <a:pt x="1410276" y="0"/>
                    <a:pt x="1417973" y="3188"/>
                    <a:pt x="1423648" y="8863"/>
                  </a:cubicBezTo>
                  <a:cubicBezTo>
                    <a:pt x="1429323" y="14539"/>
                    <a:pt x="1432511" y="22236"/>
                    <a:pt x="1432511" y="30262"/>
                  </a:cubicBezTo>
                  <a:lnTo>
                    <a:pt x="1432511" y="381990"/>
                  </a:lnTo>
                  <a:cubicBezTo>
                    <a:pt x="1432511" y="390016"/>
                    <a:pt x="1429323" y="397713"/>
                    <a:pt x="1423648" y="403388"/>
                  </a:cubicBezTo>
                  <a:cubicBezTo>
                    <a:pt x="1417973" y="409063"/>
                    <a:pt x="1410276" y="412251"/>
                    <a:pt x="1402250" y="412251"/>
                  </a:cubicBezTo>
                  <a:lnTo>
                    <a:pt x="30262" y="412251"/>
                  </a:lnTo>
                  <a:cubicBezTo>
                    <a:pt x="22236" y="412251"/>
                    <a:pt x="14539" y="409063"/>
                    <a:pt x="8863" y="403388"/>
                  </a:cubicBezTo>
                  <a:cubicBezTo>
                    <a:pt x="3188" y="397713"/>
                    <a:pt x="0" y="390016"/>
                    <a:pt x="0" y="381990"/>
                  </a:cubicBezTo>
                  <a:lnTo>
                    <a:pt x="0" y="30262"/>
                  </a:lnTo>
                  <a:cubicBezTo>
                    <a:pt x="0" y="22236"/>
                    <a:pt x="3188" y="14539"/>
                    <a:pt x="8863" y="8863"/>
                  </a:cubicBezTo>
                  <a:cubicBezTo>
                    <a:pt x="14539" y="3188"/>
                    <a:pt x="22236" y="0"/>
                    <a:pt x="30262" y="0"/>
                  </a:cubicBezTo>
                  <a:close/>
                </a:path>
              </a:pathLst>
            </a:custGeom>
            <a:solidFill>
              <a:srgbClr val="3A3A66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1432511" cy="4313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167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564312" y="2631507"/>
            <a:ext cx="4969469" cy="1426905"/>
            <a:chOff x="0" y="0"/>
            <a:chExt cx="1432511" cy="41132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432511" cy="411323"/>
            </a:xfrm>
            <a:custGeom>
              <a:avLst/>
              <a:gdLst/>
              <a:ahLst/>
              <a:cxnLst/>
              <a:rect l="l" t="t" r="r" b="b"/>
              <a:pathLst>
                <a:path w="1432511" h="411323">
                  <a:moveTo>
                    <a:pt x="31158" y="0"/>
                  </a:moveTo>
                  <a:lnTo>
                    <a:pt x="1401354" y="0"/>
                  </a:lnTo>
                  <a:cubicBezTo>
                    <a:pt x="1409617" y="0"/>
                    <a:pt x="1417542" y="3283"/>
                    <a:pt x="1423386" y="9126"/>
                  </a:cubicBezTo>
                  <a:cubicBezTo>
                    <a:pt x="1429229" y="14969"/>
                    <a:pt x="1432511" y="22894"/>
                    <a:pt x="1432511" y="31158"/>
                  </a:cubicBezTo>
                  <a:lnTo>
                    <a:pt x="1432511" y="380165"/>
                  </a:lnTo>
                  <a:cubicBezTo>
                    <a:pt x="1432511" y="397373"/>
                    <a:pt x="1418562" y="411323"/>
                    <a:pt x="1401354" y="411323"/>
                  </a:cubicBezTo>
                  <a:lnTo>
                    <a:pt x="31158" y="411323"/>
                  </a:lnTo>
                  <a:cubicBezTo>
                    <a:pt x="22894" y="411323"/>
                    <a:pt x="14969" y="408040"/>
                    <a:pt x="9126" y="402197"/>
                  </a:cubicBezTo>
                  <a:cubicBezTo>
                    <a:pt x="3283" y="396354"/>
                    <a:pt x="0" y="388429"/>
                    <a:pt x="0" y="380165"/>
                  </a:cubicBezTo>
                  <a:lnTo>
                    <a:pt x="0" y="31158"/>
                  </a:lnTo>
                  <a:cubicBezTo>
                    <a:pt x="0" y="22894"/>
                    <a:pt x="3283" y="14969"/>
                    <a:pt x="9126" y="9126"/>
                  </a:cubicBezTo>
                  <a:cubicBezTo>
                    <a:pt x="14969" y="3283"/>
                    <a:pt x="22894" y="0"/>
                    <a:pt x="31158" y="0"/>
                  </a:cubicBezTo>
                  <a:close/>
                </a:path>
              </a:pathLst>
            </a:custGeom>
            <a:solidFill>
              <a:srgbClr val="3A3A66"/>
            </a:solidFill>
            <a:ln cap="sq">
              <a:noFill/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1432511" cy="4303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167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788465" y="4646106"/>
            <a:ext cx="15267356" cy="5414806"/>
            <a:chOff x="0" y="0"/>
            <a:chExt cx="4274402" cy="151598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274401" cy="1515983"/>
            </a:xfrm>
            <a:custGeom>
              <a:avLst/>
              <a:gdLst/>
              <a:ahLst/>
              <a:cxnLst/>
              <a:rect l="l" t="t" r="r" b="b"/>
              <a:pathLst>
                <a:path w="4274401" h="1515983">
                  <a:moveTo>
                    <a:pt x="10142" y="0"/>
                  </a:moveTo>
                  <a:lnTo>
                    <a:pt x="4264260" y="0"/>
                  </a:lnTo>
                  <a:cubicBezTo>
                    <a:pt x="4266950" y="0"/>
                    <a:pt x="4269529" y="1069"/>
                    <a:pt x="4271431" y="2970"/>
                  </a:cubicBezTo>
                  <a:cubicBezTo>
                    <a:pt x="4273333" y="4872"/>
                    <a:pt x="4274401" y="7452"/>
                    <a:pt x="4274401" y="10142"/>
                  </a:cubicBezTo>
                  <a:lnTo>
                    <a:pt x="4274401" y="1505841"/>
                  </a:lnTo>
                  <a:cubicBezTo>
                    <a:pt x="4274401" y="1508531"/>
                    <a:pt x="4273333" y="1511111"/>
                    <a:pt x="4271431" y="1513013"/>
                  </a:cubicBezTo>
                  <a:cubicBezTo>
                    <a:pt x="4269529" y="1514915"/>
                    <a:pt x="4266950" y="1515983"/>
                    <a:pt x="4264260" y="1515983"/>
                  </a:cubicBezTo>
                  <a:lnTo>
                    <a:pt x="10142" y="1515983"/>
                  </a:lnTo>
                  <a:cubicBezTo>
                    <a:pt x="7452" y="1515983"/>
                    <a:pt x="4872" y="1514915"/>
                    <a:pt x="2970" y="1513013"/>
                  </a:cubicBezTo>
                  <a:cubicBezTo>
                    <a:pt x="1069" y="1511111"/>
                    <a:pt x="0" y="1508531"/>
                    <a:pt x="0" y="1505841"/>
                  </a:cubicBezTo>
                  <a:lnTo>
                    <a:pt x="0" y="10142"/>
                  </a:lnTo>
                  <a:cubicBezTo>
                    <a:pt x="0" y="7452"/>
                    <a:pt x="1069" y="4872"/>
                    <a:pt x="2970" y="2970"/>
                  </a:cubicBezTo>
                  <a:cubicBezTo>
                    <a:pt x="4872" y="1069"/>
                    <a:pt x="7452" y="0"/>
                    <a:pt x="10142" y="0"/>
                  </a:cubicBezTo>
                  <a:close/>
                </a:path>
              </a:pathLst>
            </a:custGeom>
            <a:solidFill>
              <a:srgbClr val="3A3A66"/>
            </a:solidFill>
            <a:ln cap="sq">
              <a:noFill/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19050"/>
              <a:ext cx="4274402" cy="1535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167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4688231" y="4824069"/>
            <a:ext cx="8713668" cy="5058880"/>
          </a:xfrm>
          <a:custGeom>
            <a:avLst/>
            <a:gdLst/>
            <a:ahLst/>
            <a:cxnLst/>
            <a:rect l="l" t="t" r="r" b="b"/>
            <a:pathLst>
              <a:path w="8713668" h="5058880">
                <a:moveTo>
                  <a:pt x="0" y="0"/>
                </a:moveTo>
                <a:lnTo>
                  <a:pt x="8713669" y="0"/>
                </a:lnTo>
                <a:lnTo>
                  <a:pt x="8713669" y="5058880"/>
                </a:lnTo>
                <a:lnTo>
                  <a:pt x="0" y="50588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2103"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4550274" y="788011"/>
            <a:ext cx="8260361" cy="9943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ctr">
              <a:lnSpc>
                <a:spcPts val="3840"/>
              </a:lnSpc>
              <a:spcBef>
                <a:spcPct val="0"/>
              </a:spcBef>
            </a:pPr>
            <a:r>
              <a:rPr lang="en-US" sz="4800" b="1" dirty="0">
                <a:latin typeface="Open Sauce SemiBold Bold"/>
                <a:ea typeface="Open Sauce SemiBold Bold"/>
                <a:cs typeface="Open Sauce SemiBold Bold"/>
                <a:sym typeface="Open Sauce SemiBold Bold"/>
              </a:rPr>
              <a:t>Classification 3 - Based on Timing Constraints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778571" y="3199481"/>
            <a:ext cx="3543407" cy="7684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063"/>
              </a:lnSpc>
              <a:spcBef>
                <a:spcPct val="0"/>
              </a:spcBef>
            </a:pPr>
            <a:r>
              <a:rPr lang="en-US" sz="2552" b="1">
                <a:solidFill>
                  <a:srgbClr val="FFFFFF"/>
                </a:solidFill>
                <a:latin typeface="Open Sauce SemiBold Bold"/>
                <a:ea typeface="Open Sauce SemiBold Bold"/>
                <a:cs typeface="Open Sauce SemiBold Bold"/>
                <a:sym typeface="Open Sauce SemiBold Bold"/>
              </a:rPr>
              <a:t>Hard Real-Time Embedded Systems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1240640" y="3059418"/>
            <a:ext cx="3888117" cy="7556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2974"/>
              </a:lnSpc>
              <a:spcBef>
                <a:spcPct val="0"/>
              </a:spcBef>
            </a:pPr>
            <a:r>
              <a:rPr lang="en-US" sz="2479" b="1">
                <a:solidFill>
                  <a:srgbClr val="FFFFFF"/>
                </a:solidFill>
                <a:latin typeface="Open Sauce SemiBold Bold"/>
                <a:ea typeface="Open Sauce SemiBold Bold"/>
                <a:cs typeface="Open Sauce SemiBold Bold"/>
                <a:sym typeface="Open Sauce SemiBold Bold"/>
              </a:rPr>
              <a:t>Soft Real-Time Embedded Systems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F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71224" y="2785118"/>
            <a:ext cx="699655" cy="699655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A3A66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1" indent="0" algn="ctr">
                <a:lnSpc>
                  <a:spcPts val="2880"/>
                </a:lnSpc>
                <a:spcBef>
                  <a:spcPct val="0"/>
                </a:spcBef>
              </a:pPr>
              <a:r>
                <a:rPr lang="en-US" sz="2400" b="1" dirty="0">
                  <a:solidFill>
                    <a:srgbClr val="FFFFFF"/>
                  </a:solidFill>
                  <a:latin typeface="Open Sauce SemiBold Bold"/>
                  <a:ea typeface="Open Sauce SemiBold Bold"/>
                  <a:cs typeface="Open Sauce SemiBold Bold"/>
                  <a:sym typeface="Open Sauce SemiBold Bold"/>
                </a:rPr>
                <a:t>1</a:t>
              </a:r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396474" y="236452"/>
            <a:ext cx="15862826" cy="2419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9599"/>
              </a:lnSpc>
              <a:spcBef>
                <a:spcPct val="0"/>
              </a:spcBef>
            </a:pPr>
            <a:r>
              <a:rPr lang="en-US" sz="7999" b="1">
                <a:solidFill>
                  <a:srgbClr val="3A3A66"/>
                </a:solidFill>
                <a:latin typeface="Open Sauce SemiBold Bold"/>
                <a:ea typeface="Open Sauce SemiBold Bold"/>
                <a:cs typeface="Open Sauce SemiBold Bold"/>
                <a:sym typeface="Open Sauce SemiBold Bold"/>
              </a:rPr>
              <a:t>Classification 4 - Based on Microcontroller Types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396474" y="2785118"/>
            <a:ext cx="14681726" cy="5544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l">
              <a:lnSpc>
                <a:spcPts val="4560"/>
              </a:lnSpc>
              <a:spcBef>
                <a:spcPct val="0"/>
              </a:spcBef>
            </a:pPr>
            <a:r>
              <a:rPr lang="en-US" sz="3800" b="1" dirty="0">
                <a:solidFill>
                  <a:srgbClr val="3A3A66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Embedded Systems with General-Purpose Microcontrollers</a:t>
            </a:r>
          </a:p>
        </p:txBody>
      </p:sp>
      <p:sp>
        <p:nvSpPr>
          <p:cNvPr id="7" name="Freeform 7"/>
          <p:cNvSpPr/>
          <p:nvPr/>
        </p:nvSpPr>
        <p:spPr>
          <a:xfrm rot="261418">
            <a:off x="15915757" y="1496925"/>
            <a:ext cx="1961286" cy="1085946"/>
          </a:xfrm>
          <a:custGeom>
            <a:avLst/>
            <a:gdLst/>
            <a:ahLst/>
            <a:cxnLst/>
            <a:rect l="l" t="t" r="r" b="b"/>
            <a:pathLst>
              <a:path w="1961286" h="1085946">
                <a:moveTo>
                  <a:pt x="0" y="0"/>
                </a:moveTo>
                <a:lnTo>
                  <a:pt x="1961286" y="0"/>
                </a:lnTo>
                <a:lnTo>
                  <a:pt x="1961286" y="1085946"/>
                </a:lnTo>
                <a:lnTo>
                  <a:pt x="0" y="10859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75356" t="-354636" r="-37669" b="-1172"/>
            </a:stretch>
          </a:blipFill>
        </p:spPr>
      </p:sp>
      <p:sp>
        <p:nvSpPr>
          <p:cNvPr id="8" name="Freeform 8"/>
          <p:cNvSpPr/>
          <p:nvPr/>
        </p:nvSpPr>
        <p:spPr>
          <a:xfrm rot="5400000" flipH="1">
            <a:off x="16923846" y="4416518"/>
            <a:ext cx="731838" cy="1996469"/>
          </a:xfrm>
          <a:custGeom>
            <a:avLst/>
            <a:gdLst/>
            <a:ahLst/>
            <a:cxnLst/>
            <a:rect l="l" t="t" r="r" b="b"/>
            <a:pathLst>
              <a:path w="731838" h="1996469">
                <a:moveTo>
                  <a:pt x="731838" y="0"/>
                </a:moveTo>
                <a:lnTo>
                  <a:pt x="0" y="0"/>
                </a:lnTo>
                <a:lnTo>
                  <a:pt x="0" y="1996469"/>
                </a:lnTo>
                <a:lnTo>
                  <a:pt x="731838" y="1996469"/>
                </a:lnTo>
                <a:lnTo>
                  <a:pt x="731838" y="0"/>
                </a:lnTo>
                <a:close/>
              </a:path>
            </a:pathLst>
          </a:custGeom>
          <a:blipFill>
            <a:blip r:embed="rId2"/>
            <a:stretch>
              <a:fillRect t="-62401" r="-590899" b="-41790"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428308" y="444059"/>
            <a:ext cx="968167" cy="1959872"/>
          </a:xfrm>
          <a:custGeom>
            <a:avLst/>
            <a:gdLst/>
            <a:ahLst/>
            <a:cxnLst/>
            <a:rect l="l" t="t" r="r" b="b"/>
            <a:pathLst>
              <a:path w="968167" h="1959872">
                <a:moveTo>
                  <a:pt x="0" y="0"/>
                </a:moveTo>
                <a:lnTo>
                  <a:pt x="968166" y="0"/>
                </a:lnTo>
                <a:lnTo>
                  <a:pt x="968166" y="1959872"/>
                </a:lnTo>
                <a:lnTo>
                  <a:pt x="0" y="19598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6376" r="-201112" b="-102124"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7105279" y="2655802"/>
            <a:ext cx="968167" cy="1959872"/>
          </a:xfrm>
          <a:custGeom>
            <a:avLst/>
            <a:gdLst/>
            <a:ahLst/>
            <a:cxnLst/>
            <a:rect l="l" t="t" r="r" b="b"/>
            <a:pathLst>
              <a:path w="968167" h="1959872">
                <a:moveTo>
                  <a:pt x="0" y="0"/>
                </a:moveTo>
                <a:lnTo>
                  <a:pt x="968166" y="0"/>
                </a:lnTo>
                <a:lnTo>
                  <a:pt x="968166" y="1959872"/>
                </a:lnTo>
                <a:lnTo>
                  <a:pt x="0" y="19598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6376" r="-201112" b="-102124"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970880" y="3635738"/>
            <a:ext cx="15107320" cy="70434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820424" lvl="1" indent="-410212" algn="just">
              <a:lnSpc>
                <a:spcPts val="4560"/>
              </a:lnSpc>
              <a:buFont typeface="Arial"/>
              <a:buChar char="•"/>
            </a:pPr>
            <a:r>
              <a:rPr lang="en-US" sz="3800" dirty="0">
                <a:solidFill>
                  <a:srgbClr val="3A3A66"/>
                </a:solidFill>
                <a:latin typeface="Open Sauce"/>
                <a:ea typeface="Open Sauce"/>
                <a:cs typeface="Open Sauce"/>
                <a:sym typeface="Open Sauce"/>
              </a:rPr>
              <a:t>Example: Microwave ovens.</a:t>
            </a:r>
          </a:p>
          <a:p>
            <a:pPr algn="just">
              <a:lnSpc>
                <a:spcPts val="4560"/>
              </a:lnSpc>
            </a:pPr>
            <a:endParaRPr lang="en-US" sz="3800" dirty="0">
              <a:solidFill>
                <a:srgbClr val="3A3A66"/>
              </a:solidFill>
              <a:latin typeface="Open Sauce"/>
              <a:ea typeface="Open Sauce"/>
              <a:cs typeface="Open Sauce"/>
              <a:sym typeface="Open Sauce"/>
            </a:endParaRPr>
          </a:p>
          <a:p>
            <a:pPr marL="820424" lvl="1" indent="-410212" algn="just">
              <a:lnSpc>
                <a:spcPts val="4560"/>
              </a:lnSpc>
              <a:buFont typeface="Arial"/>
              <a:buChar char="•"/>
            </a:pPr>
            <a:r>
              <a:rPr lang="en-US" sz="3800" dirty="0">
                <a:solidFill>
                  <a:srgbClr val="3A3A66"/>
                </a:solidFill>
                <a:latin typeface="Open Sauce"/>
                <a:ea typeface="Open Sauce"/>
                <a:cs typeface="Open Sauce"/>
                <a:sym typeface="Open Sauce"/>
              </a:rPr>
              <a:t>Explanation: Use basic microcontrollers that handle user input, display time, and control the power level for heating food.</a:t>
            </a:r>
          </a:p>
          <a:p>
            <a:pPr marL="820424" lvl="1" indent="-410212" algn="l">
              <a:lnSpc>
                <a:spcPts val="4560"/>
              </a:lnSpc>
              <a:buFont typeface="Arial"/>
              <a:buChar char="•"/>
            </a:pPr>
            <a:endParaRPr lang="en-US" sz="3800" dirty="0">
              <a:solidFill>
                <a:srgbClr val="3A3A66"/>
              </a:solidFill>
              <a:latin typeface="Open Sauce"/>
              <a:ea typeface="Open Sauce"/>
              <a:cs typeface="Open Sauce"/>
              <a:sym typeface="Open Sauce"/>
            </a:endParaRPr>
          </a:p>
          <a:p>
            <a:pPr marL="820424" lvl="1" indent="-410212" algn="l">
              <a:lnSpc>
                <a:spcPts val="4560"/>
              </a:lnSpc>
              <a:buFont typeface="Arial"/>
              <a:buChar char="•"/>
            </a:pPr>
            <a:endParaRPr lang="en-US" sz="3800" dirty="0">
              <a:solidFill>
                <a:srgbClr val="3A3A66"/>
              </a:solidFill>
              <a:latin typeface="Open Sauce"/>
              <a:ea typeface="Open Sauce"/>
              <a:cs typeface="Open Sauce"/>
              <a:sym typeface="Open Sauce"/>
            </a:endParaRPr>
          </a:p>
          <a:p>
            <a:pPr marL="820424" lvl="1" indent="-410212" algn="l">
              <a:lnSpc>
                <a:spcPts val="4560"/>
              </a:lnSpc>
              <a:buFont typeface="Arial"/>
              <a:buChar char="•"/>
            </a:pPr>
            <a:endParaRPr lang="en-US" sz="3800" dirty="0">
              <a:solidFill>
                <a:srgbClr val="3A3A66"/>
              </a:solidFill>
              <a:latin typeface="Open Sauce"/>
              <a:ea typeface="Open Sauce"/>
              <a:cs typeface="Open Sauce"/>
              <a:sym typeface="Open Sauce"/>
            </a:endParaRPr>
          </a:p>
          <a:p>
            <a:pPr marL="820424" lvl="1" indent="-410212" algn="l">
              <a:lnSpc>
                <a:spcPts val="4560"/>
              </a:lnSpc>
              <a:buFont typeface="Arial"/>
              <a:buChar char="•"/>
            </a:pPr>
            <a:endParaRPr lang="en-US" sz="3800" dirty="0">
              <a:solidFill>
                <a:srgbClr val="3A3A66"/>
              </a:solidFill>
              <a:latin typeface="Open Sauce"/>
              <a:ea typeface="Open Sauce"/>
              <a:cs typeface="Open Sauce"/>
              <a:sym typeface="Open Sauce"/>
            </a:endParaRPr>
          </a:p>
          <a:p>
            <a:pPr algn="l">
              <a:lnSpc>
                <a:spcPts val="4560"/>
              </a:lnSpc>
            </a:pPr>
            <a:endParaRPr lang="en-US" sz="3800" dirty="0">
              <a:solidFill>
                <a:srgbClr val="3A3A66"/>
              </a:solidFill>
              <a:latin typeface="Open Sauce"/>
              <a:ea typeface="Open Sauce"/>
              <a:cs typeface="Open Sauce"/>
              <a:sym typeface="Open Sauce"/>
            </a:endParaRPr>
          </a:p>
          <a:p>
            <a:pPr marL="410212" lvl="1" algn="ctr">
              <a:lnSpc>
                <a:spcPts val="4560"/>
              </a:lnSpc>
            </a:pPr>
            <a:r>
              <a:rPr lang="en-US" sz="2400" dirty="0">
                <a:solidFill>
                  <a:srgbClr val="3A3A66"/>
                </a:solidFill>
                <a:latin typeface="Open Sauce"/>
                <a:ea typeface="Open Sauce"/>
                <a:cs typeface="Open Sauce"/>
                <a:sym typeface="Open Sauce"/>
              </a:rPr>
              <a:t>Image of a microwave control panel showing key parts connected to a microcontroller.</a:t>
            </a:r>
          </a:p>
          <a:p>
            <a:pPr marL="0" lvl="1" indent="0" algn="l">
              <a:lnSpc>
                <a:spcPts val="4560"/>
              </a:lnSpc>
              <a:spcBef>
                <a:spcPct val="0"/>
              </a:spcBef>
            </a:pPr>
            <a:endParaRPr lang="en-US" sz="3800" dirty="0">
              <a:solidFill>
                <a:srgbClr val="3A3A66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FEF96B3-7D2A-4E3B-9582-2670F9761A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0" y="6001806"/>
            <a:ext cx="4859358" cy="357717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F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01950" y="2626785"/>
            <a:ext cx="833911" cy="833911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A3A66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1" indent="0" algn="ctr">
                <a:lnSpc>
                  <a:spcPts val="2880"/>
                </a:lnSpc>
                <a:spcBef>
                  <a:spcPct val="0"/>
                </a:spcBef>
              </a:pPr>
              <a:r>
                <a:rPr lang="en-US" sz="2400" b="1" dirty="0">
                  <a:solidFill>
                    <a:srgbClr val="FFFFFF"/>
                  </a:solidFill>
                  <a:latin typeface="Open Sauce SemiBold Bold"/>
                  <a:ea typeface="Open Sauce SemiBold Bold"/>
                  <a:cs typeface="Open Sauce SemiBold Bold"/>
                  <a:sym typeface="Open Sauce SemiBold Bold"/>
                </a:rPr>
                <a:t>2</a:t>
              </a:r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396474" y="236451"/>
            <a:ext cx="15708805" cy="23903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ctr">
              <a:lnSpc>
                <a:spcPts val="9599"/>
              </a:lnSpc>
              <a:spcBef>
                <a:spcPct val="0"/>
              </a:spcBef>
            </a:pPr>
            <a:r>
              <a:rPr lang="en-US" sz="5400" b="1" dirty="0">
                <a:solidFill>
                  <a:srgbClr val="3A3A66"/>
                </a:solidFill>
                <a:latin typeface="Open Sauce SemiBold Bold"/>
                <a:ea typeface="Open Sauce SemiBold Bold"/>
                <a:cs typeface="Open Sauce SemiBold Bold"/>
                <a:sym typeface="Open Sauce SemiBold Bold"/>
              </a:rPr>
              <a:t>Classification 4 - Based on Microcontroller Types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450717" y="2628257"/>
            <a:ext cx="14163656" cy="1133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4560"/>
              </a:lnSpc>
              <a:spcBef>
                <a:spcPct val="0"/>
              </a:spcBef>
            </a:pPr>
            <a:r>
              <a:rPr lang="en-US" sz="3800" b="1" dirty="0">
                <a:solidFill>
                  <a:srgbClr val="3A3A66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Embedded Systems with Application-Specific Integrated Circuits (ASICs)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2094311" y="5627384"/>
            <a:ext cx="15495051" cy="1870316"/>
            <a:chOff x="0" y="0"/>
            <a:chExt cx="5148443" cy="62143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148443" cy="621438"/>
            </a:xfrm>
            <a:custGeom>
              <a:avLst/>
              <a:gdLst/>
              <a:ahLst/>
              <a:cxnLst/>
              <a:rect l="l" t="t" r="r" b="b"/>
              <a:pathLst>
                <a:path w="5148443" h="621438">
                  <a:moveTo>
                    <a:pt x="43469" y="0"/>
                  </a:moveTo>
                  <a:lnTo>
                    <a:pt x="5104974" y="0"/>
                  </a:lnTo>
                  <a:cubicBezTo>
                    <a:pt x="5128981" y="0"/>
                    <a:pt x="5148443" y="19462"/>
                    <a:pt x="5148443" y="43469"/>
                  </a:cubicBezTo>
                  <a:lnTo>
                    <a:pt x="5148443" y="577970"/>
                  </a:lnTo>
                  <a:cubicBezTo>
                    <a:pt x="5148443" y="601977"/>
                    <a:pt x="5128981" y="621438"/>
                    <a:pt x="5104974" y="621438"/>
                  </a:cubicBezTo>
                  <a:lnTo>
                    <a:pt x="43469" y="621438"/>
                  </a:lnTo>
                  <a:cubicBezTo>
                    <a:pt x="19462" y="621438"/>
                    <a:pt x="0" y="601977"/>
                    <a:pt x="0" y="577970"/>
                  </a:cubicBezTo>
                  <a:lnTo>
                    <a:pt x="0" y="43469"/>
                  </a:lnTo>
                  <a:cubicBezTo>
                    <a:pt x="0" y="19462"/>
                    <a:pt x="19462" y="0"/>
                    <a:pt x="4346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rnd">
              <a:solidFill>
                <a:srgbClr val="FFEFCD"/>
              </a:solidFill>
              <a:prstDash val="solid"/>
              <a:round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19050"/>
              <a:ext cx="5148443" cy="6404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167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 rot="261418">
            <a:off x="15915757" y="1496925"/>
            <a:ext cx="1961286" cy="1085946"/>
          </a:xfrm>
          <a:custGeom>
            <a:avLst/>
            <a:gdLst/>
            <a:ahLst/>
            <a:cxnLst/>
            <a:rect l="l" t="t" r="r" b="b"/>
            <a:pathLst>
              <a:path w="1961286" h="1085946">
                <a:moveTo>
                  <a:pt x="0" y="0"/>
                </a:moveTo>
                <a:lnTo>
                  <a:pt x="1961286" y="0"/>
                </a:lnTo>
                <a:lnTo>
                  <a:pt x="1961286" y="1085946"/>
                </a:lnTo>
                <a:lnTo>
                  <a:pt x="0" y="10859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75356" t="-354636" r="-37669" b="-1172"/>
            </a:stretch>
          </a:blipFill>
        </p:spPr>
      </p:sp>
      <p:sp>
        <p:nvSpPr>
          <p:cNvPr id="11" name="Freeform 11"/>
          <p:cNvSpPr/>
          <p:nvPr/>
        </p:nvSpPr>
        <p:spPr>
          <a:xfrm rot="5400000" flipH="1">
            <a:off x="955165" y="8493639"/>
            <a:ext cx="833912" cy="2132556"/>
          </a:xfrm>
          <a:custGeom>
            <a:avLst/>
            <a:gdLst/>
            <a:ahLst/>
            <a:cxnLst/>
            <a:rect l="l" t="t" r="r" b="b"/>
            <a:pathLst>
              <a:path w="731838" h="1996469">
                <a:moveTo>
                  <a:pt x="731838" y="0"/>
                </a:moveTo>
                <a:lnTo>
                  <a:pt x="0" y="0"/>
                </a:lnTo>
                <a:lnTo>
                  <a:pt x="0" y="1996469"/>
                </a:lnTo>
                <a:lnTo>
                  <a:pt x="731838" y="1996469"/>
                </a:lnTo>
                <a:lnTo>
                  <a:pt x="731838" y="0"/>
                </a:lnTo>
                <a:close/>
              </a:path>
            </a:pathLst>
          </a:custGeom>
          <a:blipFill>
            <a:blip r:embed="rId2"/>
            <a:stretch>
              <a:fillRect t="-62401" r="-590899" b="-41790"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214554" y="300826"/>
            <a:ext cx="968167" cy="1959872"/>
          </a:xfrm>
          <a:custGeom>
            <a:avLst/>
            <a:gdLst/>
            <a:ahLst/>
            <a:cxnLst/>
            <a:rect l="l" t="t" r="r" b="b"/>
            <a:pathLst>
              <a:path w="968167" h="1959872">
                <a:moveTo>
                  <a:pt x="0" y="0"/>
                </a:moveTo>
                <a:lnTo>
                  <a:pt x="968166" y="0"/>
                </a:lnTo>
                <a:lnTo>
                  <a:pt x="968166" y="1959872"/>
                </a:lnTo>
                <a:lnTo>
                  <a:pt x="0" y="19598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6376" r="-201112" b="-102124"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7105279" y="2655802"/>
            <a:ext cx="968167" cy="1959872"/>
          </a:xfrm>
          <a:custGeom>
            <a:avLst/>
            <a:gdLst/>
            <a:ahLst/>
            <a:cxnLst/>
            <a:rect l="l" t="t" r="r" b="b"/>
            <a:pathLst>
              <a:path w="968167" h="1959872">
                <a:moveTo>
                  <a:pt x="0" y="0"/>
                </a:moveTo>
                <a:lnTo>
                  <a:pt x="968166" y="0"/>
                </a:lnTo>
                <a:lnTo>
                  <a:pt x="968166" y="1959872"/>
                </a:lnTo>
                <a:lnTo>
                  <a:pt x="0" y="19598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6376" r="-201112" b="-102124"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864775" y="3934120"/>
            <a:ext cx="15495051" cy="70434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820424" lvl="1" indent="-410212" algn="l">
              <a:lnSpc>
                <a:spcPts val="4560"/>
              </a:lnSpc>
              <a:buFont typeface="Arial"/>
              <a:buChar char="•"/>
            </a:pPr>
            <a:r>
              <a:rPr lang="en-US" sz="3800" dirty="0">
                <a:solidFill>
                  <a:srgbClr val="3A3A66"/>
                </a:solidFill>
                <a:latin typeface="Open Sauce"/>
                <a:ea typeface="Open Sauce"/>
                <a:cs typeface="Open Sauce"/>
                <a:sym typeface="Open Sauce"/>
              </a:rPr>
              <a:t>Example: Digital signal processing in audio amplifiers.</a:t>
            </a:r>
          </a:p>
          <a:p>
            <a:pPr marL="820424" lvl="1" indent="-410212" algn="l">
              <a:lnSpc>
                <a:spcPts val="4560"/>
              </a:lnSpc>
              <a:buFont typeface="Arial"/>
              <a:buChar char="•"/>
            </a:pPr>
            <a:r>
              <a:rPr lang="en-US" sz="3800" dirty="0">
                <a:solidFill>
                  <a:srgbClr val="3A3A66"/>
                </a:solidFill>
                <a:latin typeface="Open Sauce"/>
                <a:ea typeface="Open Sauce"/>
                <a:cs typeface="Open Sauce"/>
                <a:sym typeface="Open Sauce"/>
              </a:rPr>
              <a:t>Explanation: These embedded systems are tailored for specific tasks like signal modulation and noise reduction.</a:t>
            </a:r>
          </a:p>
          <a:p>
            <a:pPr marL="410212" lvl="1" algn="l">
              <a:lnSpc>
                <a:spcPts val="4560"/>
              </a:lnSpc>
            </a:pPr>
            <a:endParaRPr lang="en-US" sz="3800" dirty="0">
              <a:solidFill>
                <a:srgbClr val="3A3A66"/>
              </a:solidFill>
              <a:latin typeface="Open Sauce"/>
              <a:ea typeface="Open Sauce"/>
              <a:cs typeface="Open Sauce"/>
              <a:sym typeface="Open Sauce"/>
            </a:endParaRPr>
          </a:p>
          <a:p>
            <a:pPr marL="820424" lvl="1" indent="-410212" algn="l">
              <a:lnSpc>
                <a:spcPts val="4560"/>
              </a:lnSpc>
              <a:buFont typeface="Arial"/>
              <a:buChar char="•"/>
            </a:pPr>
            <a:endParaRPr lang="en-US" sz="3800" dirty="0">
              <a:solidFill>
                <a:srgbClr val="3A3A66"/>
              </a:solidFill>
              <a:latin typeface="Open Sauce"/>
              <a:ea typeface="Open Sauce"/>
              <a:cs typeface="Open Sauce"/>
              <a:sym typeface="Open Sauce"/>
            </a:endParaRPr>
          </a:p>
          <a:p>
            <a:pPr marL="820424" lvl="1" indent="-410212" algn="l">
              <a:lnSpc>
                <a:spcPts val="4560"/>
              </a:lnSpc>
              <a:buFont typeface="Arial"/>
              <a:buChar char="•"/>
            </a:pPr>
            <a:endParaRPr lang="en-US" sz="3800" dirty="0">
              <a:solidFill>
                <a:srgbClr val="3A3A66"/>
              </a:solidFill>
              <a:latin typeface="Open Sauce"/>
              <a:ea typeface="Open Sauce"/>
              <a:cs typeface="Open Sauce"/>
              <a:sym typeface="Open Sauce"/>
            </a:endParaRPr>
          </a:p>
          <a:p>
            <a:pPr marL="820424" lvl="1" indent="-410212" algn="l">
              <a:lnSpc>
                <a:spcPts val="4560"/>
              </a:lnSpc>
              <a:buFont typeface="Arial"/>
              <a:buChar char="•"/>
            </a:pPr>
            <a:endParaRPr lang="en-US" sz="3800" dirty="0">
              <a:solidFill>
                <a:srgbClr val="3A3A66"/>
              </a:solidFill>
              <a:latin typeface="Open Sauce"/>
              <a:ea typeface="Open Sauce"/>
              <a:cs typeface="Open Sauce"/>
              <a:sym typeface="Open Sauce"/>
            </a:endParaRPr>
          </a:p>
          <a:p>
            <a:pPr algn="l">
              <a:lnSpc>
                <a:spcPts val="4560"/>
              </a:lnSpc>
            </a:pPr>
            <a:endParaRPr lang="en-US" sz="3800" dirty="0">
              <a:solidFill>
                <a:srgbClr val="3A3A66"/>
              </a:solidFill>
              <a:latin typeface="Open Sauce"/>
              <a:ea typeface="Open Sauce"/>
              <a:cs typeface="Open Sauce"/>
              <a:sym typeface="Open Sauce"/>
            </a:endParaRPr>
          </a:p>
          <a:p>
            <a:pPr algn="l">
              <a:lnSpc>
                <a:spcPts val="4560"/>
              </a:lnSpc>
            </a:pPr>
            <a:endParaRPr lang="en-US" sz="3800" dirty="0">
              <a:solidFill>
                <a:srgbClr val="3A3A66"/>
              </a:solidFill>
              <a:latin typeface="Open Sauce"/>
              <a:ea typeface="Open Sauce"/>
              <a:cs typeface="Open Sauce"/>
              <a:sym typeface="Open Sauce"/>
            </a:endParaRPr>
          </a:p>
          <a:p>
            <a:pPr algn="l">
              <a:lnSpc>
                <a:spcPts val="4560"/>
              </a:lnSpc>
            </a:pPr>
            <a:endParaRPr lang="en-US" sz="3800" dirty="0">
              <a:solidFill>
                <a:srgbClr val="3A3A66"/>
              </a:solidFill>
              <a:latin typeface="Open Sauce"/>
              <a:ea typeface="Open Sauce"/>
              <a:cs typeface="Open Sauce"/>
              <a:sym typeface="Open Sauce"/>
            </a:endParaRPr>
          </a:p>
          <a:p>
            <a:pPr marL="410212" lvl="1" algn="ctr">
              <a:lnSpc>
                <a:spcPts val="4560"/>
              </a:lnSpc>
              <a:spcBef>
                <a:spcPct val="0"/>
              </a:spcBef>
            </a:pPr>
            <a:r>
              <a:rPr lang="en-US" sz="2400" dirty="0">
                <a:solidFill>
                  <a:srgbClr val="3A3A66"/>
                </a:solidFill>
                <a:latin typeface="Open Sauce"/>
                <a:ea typeface="Open Sauce"/>
                <a:cs typeface="Open Sauce"/>
                <a:sym typeface="Open Sauce"/>
              </a:rPr>
              <a:t>A block diagram highlighting the audio signal path through an ASIC.</a:t>
            </a:r>
          </a:p>
          <a:p>
            <a:pPr algn="l">
              <a:lnSpc>
                <a:spcPts val="4560"/>
              </a:lnSpc>
              <a:spcBef>
                <a:spcPct val="0"/>
              </a:spcBef>
            </a:pPr>
            <a:endParaRPr lang="en-US" sz="3800" dirty="0">
              <a:solidFill>
                <a:srgbClr val="3A3A66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3F0616A-B819-41D0-8404-B052BC7099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9400" y="5725695"/>
            <a:ext cx="3352800" cy="418425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</TotalTime>
  <Words>1432</Words>
  <Application>Microsoft Office PowerPoint</Application>
  <PresentationFormat>Custom</PresentationFormat>
  <Paragraphs>256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4" baseType="lpstr">
      <vt:lpstr>Calibri</vt:lpstr>
      <vt:lpstr>More Sugar Thin</vt:lpstr>
      <vt:lpstr>Arial</vt:lpstr>
      <vt:lpstr>Open Sauce Light</vt:lpstr>
      <vt:lpstr>Open Sauce SemiBold Bold</vt:lpstr>
      <vt:lpstr>Open Sauce</vt:lpstr>
      <vt:lpstr>Open Sauce Bold</vt:lpstr>
      <vt:lpstr>More Sugar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Types/Classifications of Embedded System</dc:title>
  <dc:creator>NavarroRG</dc:creator>
  <cp:lastModifiedBy>Rod Geryk C. Navarro</cp:lastModifiedBy>
  <cp:revision>11</cp:revision>
  <dcterms:created xsi:type="dcterms:W3CDTF">2006-08-16T00:00:00Z</dcterms:created>
  <dcterms:modified xsi:type="dcterms:W3CDTF">2024-11-08T04:39:06Z</dcterms:modified>
  <dc:identifier>DAGVjeKqvVg</dc:identifier>
</cp:coreProperties>
</file>